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2363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64760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40488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bianPedreros/IBM-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bianPedreros/IBM-Data-Science-Capstone/blob/main/spacex_dash_app2.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bianPedreros/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abianPedreros/IBM-Data-Science-Capstone/blob/main/SpaceX_Machine%20Learning%20Prediction_Part_5.ipyn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bianPedreros/IBM-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Fabian Pedreros</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Jan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44534" cy="480306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 Falcon 9 launch records </a:t>
            </a:r>
            <a:r>
              <a:rPr lang="en-US" sz="2200" dirty="0" smtClean="0">
                <a:solidFill>
                  <a:schemeClr val="accent3">
                    <a:lumMod val="25000"/>
                  </a:schemeClr>
                </a:solidFill>
                <a:latin typeface="Abadi"/>
              </a:rPr>
              <a:t>is done using </a:t>
            </a:r>
            <a:r>
              <a:rPr lang="en-US" sz="2200" dirty="0">
                <a:solidFill>
                  <a:schemeClr val="accent3">
                    <a:lumMod val="25000"/>
                  </a:schemeClr>
                </a:solidFill>
                <a:latin typeface="Abadi"/>
              </a:rPr>
              <a:t>`</a:t>
            </a:r>
            <a:r>
              <a:rPr lang="en-US" sz="2200" dirty="0" err="1">
                <a:solidFill>
                  <a:schemeClr val="accent3">
                    <a:lumMod val="25000"/>
                  </a:schemeClr>
                </a:solidFill>
                <a:latin typeface="Abadi"/>
              </a:rPr>
              <a:t>BeautifulSoup</a:t>
            </a:r>
            <a:r>
              <a:rPr lang="en-US" sz="2200" dirty="0" smtClean="0">
                <a:solidFill>
                  <a:schemeClr val="accent3">
                    <a:lumMod val="25000"/>
                  </a:schemeClr>
                </a:solidFill>
                <a:latin typeface="Abadi"/>
              </a:rPr>
              <a:t>`, extracting the Falcon 9 launch from the HTML Table and then convert it to a data frame.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Code: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https://github.com/FabianPedreros/IBM-Data-Science-Capstone/blob/main/jupyter-labs-webscraping.ipynb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ctángulo redondeado 7"/>
          <p:cNvSpPr/>
          <p:nvPr/>
        </p:nvSpPr>
        <p:spPr>
          <a:xfrm>
            <a:off x="7395621" y="2059529"/>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Request the Falcon9 Launch Wiki page from </a:t>
            </a:r>
            <a:r>
              <a:rPr lang="en-US" b="1" dirty="0" smtClean="0"/>
              <a:t>Wikipedia</a:t>
            </a:r>
            <a:endParaRPr lang="en-US" dirty="0"/>
          </a:p>
        </p:txBody>
      </p:sp>
      <p:sp>
        <p:nvSpPr>
          <p:cNvPr id="9" name="Rectángulo redondeado 8"/>
          <p:cNvSpPr/>
          <p:nvPr/>
        </p:nvSpPr>
        <p:spPr>
          <a:xfrm>
            <a:off x="7395621" y="3418052"/>
            <a:ext cx="2490280"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Extract all column/variable names from the </a:t>
            </a:r>
            <a:r>
              <a:rPr lang="en-US" b="1" dirty="0" smtClean="0"/>
              <a:t>HTML</a:t>
            </a:r>
            <a:endParaRPr lang="en-US" dirty="0"/>
          </a:p>
        </p:txBody>
      </p:sp>
      <p:sp>
        <p:nvSpPr>
          <p:cNvPr id="10" name="Rectángulo redondeado 9"/>
          <p:cNvSpPr/>
          <p:nvPr/>
        </p:nvSpPr>
        <p:spPr>
          <a:xfrm>
            <a:off x="7395620" y="4763383"/>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Create a data frame by parsing the launch HTML tables</a:t>
            </a:r>
            <a:endParaRPr lang="en-US" dirty="0"/>
          </a:p>
        </p:txBody>
      </p:sp>
      <p:cxnSp>
        <p:nvCxnSpPr>
          <p:cNvPr id="12" name="Conector recto de flecha 11"/>
          <p:cNvCxnSpPr>
            <a:stCxn id="9" idx="2"/>
            <a:endCxn id="10" idx="0"/>
          </p:cNvCxnSpPr>
          <p:nvPr/>
        </p:nvCxnSpPr>
        <p:spPr>
          <a:xfrm>
            <a:off x="8640761" y="4440181"/>
            <a:ext cx="0" cy="323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ector recto de flecha 12"/>
          <p:cNvCxnSpPr>
            <a:stCxn id="8" idx="2"/>
            <a:endCxn id="9" idx="0"/>
          </p:cNvCxnSpPr>
          <p:nvPr/>
        </p:nvCxnSpPr>
        <p:spPr>
          <a:xfrm flipH="1">
            <a:off x="8640761" y="3081658"/>
            <a:ext cx="1" cy="336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3115" y="1468877"/>
            <a:ext cx="5448351" cy="4951379"/>
          </a:xfrm>
          <a:prstGeom prst="rect">
            <a:avLst/>
          </a:prstGeom>
        </p:spPr>
        <p:txBody>
          <a:bodyPr lIns="91440" tIns="45720" rIns="91440" bIns="45720" anchor="t"/>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In order to understand the data and find relevant attributes than can explain the landing success, is done a EDA to explore relationships via visualization as:</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Payload mass vs flight number</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Site number vs Launch site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Payload mass vs Launch site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Orbit success</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Flight number vs Orbit Type</a:t>
            </a:r>
          </a:p>
          <a:p>
            <a:pPr>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Orbit vs Flight number</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Code: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https://github.com/FabianPedreros/IBM-Data-Science-Capstone/blob/main/jupyter-labs-eda-dataviz.ipynb</a:t>
            </a:r>
            <a:endParaRPr lang="en-US" sz="16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p:cNvPicPr>
            <a:picLocks noChangeAspect="1"/>
          </p:cNvPicPr>
          <p:nvPr/>
        </p:nvPicPr>
        <p:blipFill>
          <a:blip r:embed="rId4"/>
          <a:stretch>
            <a:fillRect/>
          </a:stretch>
        </p:blipFill>
        <p:spPr>
          <a:xfrm>
            <a:off x="6223827" y="1692613"/>
            <a:ext cx="5061784" cy="4583727"/>
          </a:xfrm>
          <a:prstGeom prst="rect">
            <a:avLst/>
          </a:prstGeom>
        </p:spPr>
      </p:pic>
      <p:sp>
        <p:nvSpPr>
          <p:cNvPr id="6" name="CuadroTexto 5"/>
          <p:cNvSpPr txBox="1"/>
          <p:nvPr/>
        </p:nvSpPr>
        <p:spPr>
          <a:xfrm>
            <a:off x="7217923" y="1352145"/>
            <a:ext cx="3608961" cy="369332"/>
          </a:xfrm>
          <a:prstGeom prst="rect">
            <a:avLst/>
          </a:prstGeom>
          <a:noFill/>
        </p:spPr>
        <p:txBody>
          <a:bodyPr wrap="square" rtlCol="0">
            <a:spAutoFit/>
          </a:bodyPr>
          <a:lstStyle/>
          <a:p>
            <a:r>
              <a:rPr lang="en-US" dirty="0" smtClean="0"/>
              <a:t>Launch site vs Payload mass success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4204" y="1353561"/>
            <a:ext cx="10721407" cy="5358524"/>
          </a:xfrm>
          <a:prstGeom prst="rect">
            <a:avLst/>
          </a:prstGeom>
        </p:spPr>
        <p:txBody>
          <a:bodyPr lIns="91440" tIns="45720" rIns="91440" bIns="45720" anchor="t"/>
          <a:lstStyle/>
          <a:p>
            <a:pPr marL="0" indent="0">
              <a:buNone/>
            </a:pPr>
            <a:r>
              <a:rPr lang="en-US" dirty="0" smtClean="0"/>
              <a:t>The SQL queries that were performed to explore the data were:</a:t>
            </a:r>
            <a:endParaRPr lang="en-US" dirty="0"/>
          </a:p>
          <a:p>
            <a:r>
              <a:rPr lang="en-US" sz="1800" dirty="0"/>
              <a:t>Display the names of the unique launch sites  in the space mission</a:t>
            </a:r>
          </a:p>
          <a:p>
            <a:r>
              <a:rPr lang="en-US" sz="1800" dirty="0"/>
              <a:t>Display 5 records where launch sites begin with the string 'CCA' </a:t>
            </a:r>
            <a:endParaRPr lang="en-US" sz="1800" dirty="0" smtClean="0"/>
          </a:p>
          <a:p>
            <a:r>
              <a:rPr lang="en-US" sz="1800" dirty="0"/>
              <a:t>Display the total payload mass carried by boosters launched by NASA (CRS</a:t>
            </a:r>
            <a:r>
              <a:rPr lang="en-US" sz="1800" dirty="0" smtClean="0"/>
              <a:t>)</a:t>
            </a:r>
          </a:p>
          <a:p>
            <a:r>
              <a:rPr lang="en-US" sz="1800" dirty="0"/>
              <a:t>Display average payload mass carried by booster version F9 </a:t>
            </a:r>
            <a:r>
              <a:rPr lang="en-US" sz="1800" dirty="0" smtClean="0"/>
              <a:t>v1.1</a:t>
            </a:r>
          </a:p>
          <a:p>
            <a:r>
              <a:rPr lang="en-US" sz="1800" dirty="0"/>
              <a:t>List the date when the first </a:t>
            </a:r>
            <a:r>
              <a:rPr lang="en-US" sz="1800" dirty="0" smtClean="0"/>
              <a:t>successful </a:t>
            </a:r>
            <a:r>
              <a:rPr lang="en-US" sz="1800" dirty="0"/>
              <a:t>landing outcome in ground pad was </a:t>
            </a:r>
            <a:r>
              <a:rPr lang="en-US" sz="1800" dirty="0" smtClean="0"/>
              <a:t>achieved.</a:t>
            </a:r>
          </a:p>
          <a:p>
            <a:r>
              <a:rPr lang="en-US" sz="1800" dirty="0"/>
              <a:t>List the names of the boosters which have success in drone ship and have payload mass greater than 4000 but less than </a:t>
            </a:r>
            <a:r>
              <a:rPr lang="en-US" sz="1800" dirty="0" smtClean="0"/>
              <a:t>6000</a:t>
            </a:r>
          </a:p>
          <a:p>
            <a:r>
              <a:rPr lang="en-US" sz="1800" dirty="0"/>
              <a:t>List the total number of successful and failure mission </a:t>
            </a:r>
            <a:r>
              <a:rPr lang="en-US" sz="1800" dirty="0" smtClean="0"/>
              <a:t>outcomes</a:t>
            </a:r>
          </a:p>
          <a:p>
            <a:r>
              <a:rPr lang="en-US" sz="1800" dirty="0"/>
              <a:t>List the </a:t>
            </a:r>
            <a:r>
              <a:rPr lang="en-US" sz="1800" dirty="0" smtClean="0"/>
              <a:t>names </a:t>
            </a:r>
            <a:r>
              <a:rPr lang="en-US" sz="1800" dirty="0"/>
              <a:t>of the </a:t>
            </a:r>
            <a:r>
              <a:rPr lang="en-US" sz="1800" dirty="0" err="1"/>
              <a:t>booster_versions</a:t>
            </a:r>
            <a:r>
              <a:rPr lang="en-US" sz="1800" dirty="0"/>
              <a:t> which have carried the maximum payload mass</a:t>
            </a:r>
            <a:r>
              <a:rPr lang="en-US" sz="1800" dirty="0" smtClean="0"/>
              <a:t>.</a:t>
            </a:r>
          </a:p>
          <a:p>
            <a:r>
              <a:rPr lang="en-US" sz="1800" dirty="0"/>
              <a:t>List the records which will display the month names, failure </a:t>
            </a:r>
            <a:r>
              <a:rPr lang="en-US" sz="1800" dirty="0" err="1"/>
              <a:t>landing_outcomes</a:t>
            </a:r>
            <a:r>
              <a:rPr lang="en-US" sz="1800" dirty="0"/>
              <a:t> in drone ship ,booster versions, </a:t>
            </a:r>
            <a:r>
              <a:rPr lang="en-US" sz="1800" dirty="0" err="1"/>
              <a:t>launch_site</a:t>
            </a:r>
            <a:r>
              <a:rPr lang="en-US" sz="1800" dirty="0"/>
              <a:t> for the months in year 2015</a:t>
            </a:r>
            <a:r>
              <a:rPr lang="en-US" sz="1800" dirty="0" smtClean="0"/>
              <a:t>.</a:t>
            </a:r>
          </a:p>
          <a:p>
            <a:r>
              <a:rPr lang="en-US" sz="1800" dirty="0"/>
              <a:t>Rank the  count of  successful </a:t>
            </a:r>
            <a:r>
              <a:rPr lang="en-US" sz="1800" dirty="0" err="1"/>
              <a:t>landing_outcomes</a:t>
            </a:r>
            <a:r>
              <a:rPr lang="en-US" sz="1800" dirty="0"/>
              <a:t> between the date 04-06-2010 and 20-03-2017 in descending order.</a:t>
            </a:r>
            <a:br>
              <a:rPr lang="en-US" sz="1800" dirty="0"/>
            </a:br>
            <a:r>
              <a:rPr lang="en-US" sz="1800" dirty="0"/>
              <a:t>Code:  </a:t>
            </a:r>
            <a:r>
              <a:rPr lang="en-US" sz="1800" dirty="0">
                <a:hlinkClick r:id="rId3"/>
              </a:rPr>
              <a:t>https://github.com/FabianPedreros/IBM-Data-Science-Capstone/blob/main/jupyter-labs-eda-sql-coursera_sqllite.ipynb</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Object such </a:t>
            </a:r>
            <a:r>
              <a:rPr lang="en-US" sz="2200" dirty="0">
                <a:solidFill>
                  <a:schemeClr val="accent3">
                    <a:lumMod val="25000"/>
                  </a:schemeClr>
                </a:solidFill>
                <a:latin typeface="Abadi" panose="020B0604020104020204" pitchFamily="34" charset="0"/>
              </a:rPr>
              <a:t>as markers, </a:t>
            </a:r>
            <a:r>
              <a:rPr lang="en-US" sz="2200" dirty="0" smtClean="0">
                <a:solidFill>
                  <a:schemeClr val="accent3">
                    <a:lumMod val="25000"/>
                  </a:schemeClr>
                </a:solidFill>
                <a:latin typeface="Abadi" panose="020B0604020104020204" pitchFamily="34" charset="0"/>
              </a:rPr>
              <a:t>and circles were added </a:t>
            </a:r>
            <a:r>
              <a:rPr lang="en-US" sz="2200" dirty="0">
                <a:solidFill>
                  <a:schemeClr val="accent3">
                    <a:lumMod val="25000"/>
                  </a:schemeClr>
                </a:solidFill>
                <a:latin typeface="Abadi" panose="020B0604020104020204" pitchFamily="34" charset="0"/>
              </a:rPr>
              <a:t>to a folium </a:t>
            </a:r>
            <a:r>
              <a:rPr lang="en-US" sz="2200" dirty="0" smtClean="0">
                <a:solidFill>
                  <a:schemeClr val="accent3">
                    <a:lumMod val="25000"/>
                  </a:schemeClr>
                </a:solidFill>
                <a:latin typeface="Abadi" panose="020B0604020104020204" pitchFamily="34" charset="0"/>
              </a:rPr>
              <a:t>map in order to show graphically and geographically the sites and results from the rockets were launched. Lines were used to show and measure the distance between a point of interest and the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his objects are relevant to gain information about the locations, and examine if a relation with the sites environment can conduct to a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Code: </a:t>
            </a:r>
            <a:r>
              <a:rPr lang="en-US" sz="2200" dirty="0">
                <a:solidFill>
                  <a:schemeClr val="accent3">
                    <a:lumMod val="25000"/>
                  </a:schemeClr>
                </a:solidFill>
                <a:latin typeface="Abadi" panose="020B0604020104020204" pitchFamily="34" charset="0"/>
                <a:hlinkClick r:id="rId3"/>
              </a:rPr>
              <a:t>https://github.com/FabianPedreros/IBM-Data-Science-Capstone/blob/main/lab_jupyter_launch_site_location.ipynb </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plots and graphs added to the dashboard were: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Pie chart for the launches by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 with Payload Mass vs Class.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With interactions like a list where you can select the launch to use in the pie chart and a slide for the Payload range to visualize in the scatterplot.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These graphs helps to understand how the success is distributed in the different locations, and how the payload range can be an attribute that explains the landing success.</a:t>
            </a: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Code: </a:t>
            </a:r>
            <a:r>
              <a:rPr lang="en-US" sz="2200" dirty="0">
                <a:solidFill>
                  <a:schemeClr val="accent3">
                    <a:lumMod val="25000"/>
                  </a:schemeClr>
                </a:solidFill>
                <a:latin typeface="Abadi" panose="020B0604020104020204" pitchFamily="34" charset="0"/>
                <a:hlinkClick r:id="rId3"/>
              </a:rPr>
              <a:t>https://github.com/FabianPedreros/IBM-Data-Science-Capstone/blob/main/spacex_dash_app2.py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719880" y="6025573"/>
            <a:ext cx="738091"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2161"/>
            <a:ext cx="9745589" cy="207516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creating a supervised classification model to provide which landing is satisfactory included separating the data into training and test subsets, </a:t>
            </a:r>
            <a:r>
              <a:rPr lang="en-US" sz="2200" dirty="0" smtClean="0">
                <a:solidFill>
                  <a:schemeClr val="accent3">
                    <a:lumMod val="25000"/>
                  </a:schemeClr>
                </a:solidFill>
                <a:latin typeface="Abadi" panose="020B0604020104020204" pitchFamily="34" charset="0"/>
              </a:rPr>
              <a:t>normalizing </a:t>
            </a:r>
            <a:r>
              <a:rPr lang="en-US" sz="2200" dirty="0">
                <a:solidFill>
                  <a:schemeClr val="accent3">
                    <a:lumMod val="25000"/>
                  </a:schemeClr>
                </a:solidFill>
                <a:latin typeface="Abadi" panose="020B0604020104020204" pitchFamily="34" charset="0"/>
              </a:rPr>
              <a:t>and coding the values, as well as training three different models (SVC, Tree classification, logistic regression) and evaluating them using accuracy </a:t>
            </a:r>
            <a:r>
              <a:rPr lang="en-US" sz="2200" dirty="0" smtClean="0">
                <a:solidFill>
                  <a:schemeClr val="accent3">
                    <a:lumMod val="25000"/>
                  </a:schemeClr>
                </a:solidFill>
                <a:latin typeface="Abadi" panose="020B0604020104020204" pitchFamily="34" charset="0"/>
              </a:rPr>
              <a:t>metric.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Code</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https://github.com/FabianPedreros/IBM-Data-Science-Capstone/blob/main/SpaceX_Machine%20Learning%20Prediction_Part_5.ipynb</a:t>
            </a: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ángulo redondeado 5"/>
          <p:cNvSpPr/>
          <p:nvPr/>
        </p:nvSpPr>
        <p:spPr>
          <a:xfrm>
            <a:off x="440344"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Normalization and encoding</a:t>
            </a:r>
            <a:endParaRPr lang="en-US" dirty="0"/>
          </a:p>
        </p:txBody>
      </p:sp>
      <p:cxnSp>
        <p:nvCxnSpPr>
          <p:cNvPr id="7" name="Conector recto de flecha 6"/>
          <p:cNvCxnSpPr>
            <a:stCxn id="11" idx="1"/>
            <a:endCxn id="12" idx="3"/>
          </p:cNvCxnSpPr>
          <p:nvPr/>
        </p:nvCxnSpPr>
        <p:spPr>
          <a:xfrm flipH="1">
            <a:off x="5907289" y="5726747"/>
            <a:ext cx="44366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ángulo redondeado 7"/>
          <p:cNvSpPr/>
          <p:nvPr/>
        </p:nvSpPr>
        <p:spPr>
          <a:xfrm>
            <a:off x="3417008"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Train and Test split</a:t>
            </a:r>
            <a:endParaRPr lang="en-US" dirty="0"/>
          </a:p>
        </p:txBody>
      </p:sp>
      <p:sp>
        <p:nvSpPr>
          <p:cNvPr id="9" name="Rectángulo redondeado 8"/>
          <p:cNvSpPr/>
          <p:nvPr/>
        </p:nvSpPr>
        <p:spPr>
          <a:xfrm>
            <a:off x="6325578"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creation</a:t>
            </a:r>
            <a:endParaRPr lang="en-US" dirty="0"/>
          </a:p>
        </p:txBody>
      </p:sp>
      <p:sp>
        <p:nvSpPr>
          <p:cNvPr id="10" name="Rectángulo redondeado 9"/>
          <p:cNvSpPr/>
          <p:nvPr/>
        </p:nvSpPr>
        <p:spPr>
          <a:xfrm>
            <a:off x="9136871" y="3818228"/>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fitting and hyper parameter tuning  (</a:t>
            </a:r>
            <a:r>
              <a:rPr lang="en-US" b="1" dirty="0" err="1" smtClean="0"/>
              <a:t>GridSearch</a:t>
            </a:r>
            <a:r>
              <a:rPr lang="en-US" b="1" dirty="0" smtClean="0"/>
              <a:t>)</a:t>
            </a:r>
            <a:endParaRPr lang="en-US" dirty="0"/>
          </a:p>
        </p:txBody>
      </p:sp>
      <p:sp>
        <p:nvSpPr>
          <p:cNvPr id="11" name="Rectángulo redondeado 10"/>
          <p:cNvSpPr/>
          <p:nvPr/>
        </p:nvSpPr>
        <p:spPr>
          <a:xfrm>
            <a:off x="6350950" y="5215682"/>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evaluation</a:t>
            </a:r>
            <a:endParaRPr lang="en-US" dirty="0"/>
          </a:p>
        </p:txBody>
      </p:sp>
      <p:sp>
        <p:nvSpPr>
          <p:cNvPr id="12" name="Rectángulo redondeado 11"/>
          <p:cNvSpPr/>
          <p:nvPr/>
        </p:nvSpPr>
        <p:spPr>
          <a:xfrm>
            <a:off x="3417008" y="5215683"/>
            <a:ext cx="2490281" cy="10221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Model selection</a:t>
            </a:r>
            <a:endParaRPr lang="en-US" dirty="0"/>
          </a:p>
        </p:txBody>
      </p:sp>
      <p:cxnSp>
        <p:nvCxnSpPr>
          <p:cNvPr id="13" name="Conector recto de flecha 12"/>
          <p:cNvCxnSpPr>
            <a:stCxn id="6" idx="3"/>
            <a:endCxn id="8" idx="1"/>
          </p:cNvCxnSpPr>
          <p:nvPr/>
        </p:nvCxnSpPr>
        <p:spPr>
          <a:xfrm>
            <a:off x="2930625" y="4329293"/>
            <a:ext cx="48638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ector recto de flecha 14"/>
          <p:cNvCxnSpPr>
            <a:stCxn id="8" idx="3"/>
            <a:endCxn id="9" idx="1"/>
          </p:cNvCxnSpPr>
          <p:nvPr/>
        </p:nvCxnSpPr>
        <p:spPr>
          <a:xfrm>
            <a:off x="5907289" y="4329293"/>
            <a:ext cx="4182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p:cNvCxnSpPr>
            <a:stCxn id="9" idx="3"/>
            <a:endCxn id="10" idx="1"/>
          </p:cNvCxnSpPr>
          <p:nvPr/>
        </p:nvCxnSpPr>
        <p:spPr>
          <a:xfrm>
            <a:off x="8815859" y="4329293"/>
            <a:ext cx="321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ector angular 26"/>
          <p:cNvCxnSpPr>
            <a:stCxn id="10" idx="2"/>
            <a:endCxn id="11" idx="3"/>
          </p:cNvCxnSpPr>
          <p:nvPr/>
        </p:nvCxnSpPr>
        <p:spPr>
          <a:xfrm rot="5400000">
            <a:off x="9168427" y="4513162"/>
            <a:ext cx="886390" cy="15407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6640"/>
            <a:ext cx="10365139" cy="4826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a:t>
            </a:r>
            <a:r>
              <a:rPr lang="en-US" sz="2400" dirty="0" smtClean="0">
                <a:solidFill>
                  <a:schemeClr val="accent3">
                    <a:lumMod val="25000"/>
                  </a:schemeClr>
                </a:solidFill>
                <a:latin typeface="Abadi" panose="020B0604020104020204" pitchFamily="34" charset="0"/>
              </a:rPr>
              <a:t>results:</a:t>
            </a:r>
          </a:p>
          <a:p>
            <a:pPr>
              <a:lnSpc>
                <a:spcPct val="100000"/>
              </a:lnSpc>
              <a:spcBef>
                <a:spcPts val="1400"/>
              </a:spcBef>
            </a:pPr>
            <a:r>
              <a:rPr lang="en-US" sz="2400" dirty="0">
                <a:solidFill>
                  <a:schemeClr val="accent3">
                    <a:lumMod val="25000"/>
                  </a:schemeClr>
                </a:solidFill>
                <a:latin typeface="Abadi" panose="020B0604020104020204" pitchFamily="34" charset="0"/>
              </a:rPr>
              <a:t>As </a:t>
            </a:r>
            <a:r>
              <a:rPr lang="en-US" sz="2400" dirty="0" err="1">
                <a:solidFill>
                  <a:schemeClr val="accent3">
                    <a:lumMod val="25000"/>
                  </a:schemeClr>
                </a:solidFill>
                <a:latin typeface="Abadi" panose="020B0604020104020204" pitchFamily="34" charset="0"/>
              </a:rPr>
              <a:t>SpaceX</a:t>
            </a:r>
            <a:r>
              <a:rPr lang="en-US" sz="2400" dirty="0">
                <a:solidFill>
                  <a:schemeClr val="accent3">
                    <a:lumMod val="25000"/>
                  </a:schemeClr>
                </a:solidFill>
                <a:latin typeface="Abadi" panose="020B0604020104020204" pitchFamily="34" charset="0"/>
              </a:rPr>
              <a:t> launches more launches, the more successful they become. </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site with the highest success rate is the </a:t>
            </a:r>
            <a:r>
              <a:rPr lang="en-US" sz="2400" dirty="0" smtClean="0">
                <a:solidFill>
                  <a:schemeClr val="accent3">
                    <a:lumMod val="25000"/>
                  </a:schemeClr>
                </a:solidFill>
                <a:latin typeface="Abadi" panose="020B0604020104020204" pitchFamily="34" charset="0"/>
              </a:rPr>
              <a:t>called </a:t>
            </a:r>
            <a:r>
              <a:rPr lang="en-US" sz="2400" dirty="0">
                <a:solidFill>
                  <a:schemeClr val="accent3">
                    <a:lumMod val="25000"/>
                  </a:schemeClr>
                </a:solidFill>
                <a:latin typeface="Abadi" panose="020B0604020104020204" pitchFamily="34" charset="0"/>
              </a:rPr>
              <a:t>KSC LC 39A with almost 77% success rate</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VAFB SLC 4E site has a high success rate, however it is the site with the fewest launches of the three sites evaluated</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There </a:t>
            </a:r>
            <a:r>
              <a:rPr lang="en-US" sz="2400" dirty="0">
                <a:solidFill>
                  <a:schemeClr val="accent3">
                    <a:lumMod val="25000"/>
                  </a:schemeClr>
                </a:solidFill>
                <a:latin typeface="Abadi" panose="020B0604020104020204" pitchFamily="34" charset="0"/>
              </a:rPr>
              <a:t>are orbits with a high success rate such as SSO (100%) and VLEO (greater than 80%) which have also had more than five launches. </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orbit with the worst landing success rate is GTO, with 55%.The orbit together with </a:t>
            </a:r>
            <a:r>
              <a:rPr lang="en-US" sz="2400" dirty="0" err="1">
                <a:solidFill>
                  <a:schemeClr val="accent3">
                    <a:lumMod val="25000"/>
                  </a:schemeClr>
                </a:solidFill>
                <a:latin typeface="Abadi" panose="020B0604020104020204" pitchFamily="34" charset="0"/>
              </a:rPr>
              <a:t>PayloadMass</a:t>
            </a:r>
            <a:r>
              <a:rPr lang="en-US" sz="2400" dirty="0">
                <a:solidFill>
                  <a:schemeClr val="accent3">
                    <a:lumMod val="25000"/>
                  </a:schemeClr>
                </a:solidFill>
                <a:latin typeface="Abadi" panose="020B0604020104020204" pitchFamily="34" charset="0"/>
              </a:rPr>
              <a:t> seem to have a correlation with landing success. </a:t>
            </a:r>
          </a:p>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20954"/>
            <a:ext cx="7068725" cy="595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Interactive </a:t>
            </a:r>
            <a:r>
              <a:rPr lang="en-US" sz="2200" dirty="0">
                <a:solidFill>
                  <a:schemeClr val="accent3">
                    <a:lumMod val="25000"/>
                  </a:schemeClr>
                </a:solidFill>
                <a:latin typeface="Abadi" panose="020B0604020104020204" pitchFamily="34" charset="0"/>
              </a:rPr>
              <a:t>analytics demo in </a:t>
            </a:r>
            <a:r>
              <a:rPr lang="en-US" sz="2200" dirty="0" smtClean="0">
                <a:solidFill>
                  <a:schemeClr val="accent3">
                    <a:lumMod val="25000"/>
                  </a:schemeClr>
                </a:solidFill>
                <a:latin typeface="Abadi" panose="020B0604020104020204" pitchFamily="34" charset="0"/>
              </a:rPr>
              <a:t>screenshots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841124" y="1981265"/>
            <a:ext cx="5749945" cy="3495407"/>
          </a:xfrm>
          <a:prstGeom prst="rect">
            <a:avLst/>
          </a:prstGeom>
        </p:spPr>
      </p:pic>
      <p:pic>
        <p:nvPicPr>
          <p:cNvPr id="3" name="Imagen 2"/>
          <p:cNvPicPr>
            <a:picLocks noChangeAspect="1"/>
          </p:cNvPicPr>
          <p:nvPr/>
        </p:nvPicPr>
        <p:blipFill>
          <a:blip r:embed="rId4"/>
          <a:stretch>
            <a:fillRect/>
          </a:stretch>
        </p:blipFill>
        <p:spPr>
          <a:xfrm>
            <a:off x="6819090" y="1981265"/>
            <a:ext cx="4834444" cy="3495407"/>
          </a:xfrm>
          <a:prstGeom prst="rect">
            <a:avLst/>
          </a:prstGeom>
        </p:spPr>
      </p:pic>
    </p:spTree>
    <p:extLst>
      <p:ext uri="{BB962C8B-B14F-4D97-AF65-F5344CB8AC3E}">
        <p14:creationId xmlns:p14="http://schemas.microsoft.com/office/powerpoint/2010/main" val="20885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4126" cy="34358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4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3400" dirty="0">
                <a:solidFill>
                  <a:schemeClr val="accent3">
                    <a:lumMod val="25000"/>
                  </a:schemeClr>
                </a:solidFill>
                <a:latin typeface="Abadi" panose="020B0604020104020204" pitchFamily="34" charset="0"/>
              </a:rPr>
              <a:t>The best performing supervised classification machine learning algorithm in terms of accuracy was found to be the decision tree, with a training accuracy of 89% and test accuracy of 83</a:t>
            </a:r>
            <a:r>
              <a:rPr lang="en-US" sz="3400" dirty="0" smtClean="0">
                <a:solidFill>
                  <a:schemeClr val="accent3">
                    <a:lumMod val="25000"/>
                  </a:schemeClr>
                </a:solidFill>
                <a:latin typeface="Abadi" panose="020B0604020104020204" pitchFamily="34" charset="0"/>
              </a:rPr>
              <a:t>%.</a:t>
            </a:r>
          </a:p>
          <a:p>
            <a:pPr>
              <a:lnSpc>
                <a:spcPct val="100000"/>
              </a:lnSpc>
              <a:spcBef>
                <a:spcPts val="1400"/>
              </a:spcBef>
            </a:pPr>
            <a:r>
              <a:rPr lang="en-US" sz="3400" dirty="0" smtClean="0">
                <a:solidFill>
                  <a:schemeClr val="accent3">
                    <a:lumMod val="25000"/>
                  </a:schemeClr>
                </a:solidFill>
                <a:latin typeface="Abadi" panose="020B0604020104020204" pitchFamily="34" charset="0"/>
              </a:rPr>
              <a:t>The </a:t>
            </a:r>
            <a:r>
              <a:rPr lang="en-US" sz="3400" dirty="0">
                <a:solidFill>
                  <a:schemeClr val="accent3">
                    <a:lumMod val="25000"/>
                  </a:schemeClr>
                </a:solidFill>
                <a:latin typeface="Abadi" panose="020B0604020104020204" pitchFamily="34" charset="0"/>
              </a:rPr>
              <a:t>best performing decision tree model was the hyper-parameter model equal to: 'criterion': '</a:t>
            </a:r>
            <a:r>
              <a:rPr lang="en-US" sz="3400" dirty="0" err="1">
                <a:solidFill>
                  <a:schemeClr val="accent3">
                    <a:lumMod val="25000"/>
                  </a:schemeClr>
                </a:solidFill>
                <a:latin typeface="Abadi" panose="020B0604020104020204" pitchFamily="34" charset="0"/>
              </a:rPr>
              <a:t>gini</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max_depth</a:t>
            </a:r>
            <a:r>
              <a:rPr lang="en-US" sz="3400" dirty="0">
                <a:solidFill>
                  <a:schemeClr val="accent3">
                    <a:lumMod val="25000"/>
                  </a:schemeClr>
                </a:solidFill>
                <a:latin typeface="Abadi" panose="020B0604020104020204" pitchFamily="34" charset="0"/>
              </a:rPr>
              <a:t>': 18, '</a:t>
            </a:r>
            <a:r>
              <a:rPr lang="en-US" sz="3400" dirty="0" err="1">
                <a:solidFill>
                  <a:schemeClr val="accent3">
                    <a:lumMod val="25000"/>
                  </a:schemeClr>
                </a:solidFill>
                <a:latin typeface="Abadi" panose="020B0604020104020204" pitchFamily="34" charset="0"/>
              </a:rPr>
              <a:t>max_features</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sqrt</a:t>
            </a:r>
            <a:r>
              <a:rPr lang="en-US" sz="3400" dirty="0">
                <a:solidFill>
                  <a:schemeClr val="accent3">
                    <a:lumMod val="25000"/>
                  </a:schemeClr>
                </a:solidFill>
                <a:latin typeface="Abadi" panose="020B0604020104020204" pitchFamily="34" charset="0"/>
              </a:rPr>
              <a:t>', '</a:t>
            </a:r>
            <a:r>
              <a:rPr lang="en-US" sz="3400" dirty="0" err="1">
                <a:solidFill>
                  <a:schemeClr val="accent3">
                    <a:lumMod val="25000"/>
                  </a:schemeClr>
                </a:solidFill>
                <a:latin typeface="Abadi" panose="020B0604020104020204" pitchFamily="34" charset="0"/>
              </a:rPr>
              <a:t>min_samples_leaf</a:t>
            </a:r>
            <a:r>
              <a:rPr lang="en-US" sz="3400" dirty="0">
                <a:solidFill>
                  <a:schemeClr val="accent3">
                    <a:lumMod val="25000"/>
                  </a:schemeClr>
                </a:solidFill>
                <a:latin typeface="Abadi" panose="020B0604020104020204" pitchFamily="34" charset="0"/>
              </a:rPr>
              <a:t>': 1, '</a:t>
            </a:r>
            <a:r>
              <a:rPr lang="en-US" sz="3400" dirty="0" err="1">
                <a:solidFill>
                  <a:schemeClr val="accent3">
                    <a:lumMod val="25000"/>
                  </a:schemeClr>
                </a:solidFill>
                <a:latin typeface="Abadi" panose="020B0604020104020204" pitchFamily="34" charset="0"/>
              </a:rPr>
              <a:t>min_samples_split</a:t>
            </a:r>
            <a:r>
              <a:rPr lang="en-US" sz="3400" dirty="0">
                <a:solidFill>
                  <a:schemeClr val="accent3">
                    <a:lumMod val="25000"/>
                  </a:schemeClr>
                </a:solidFill>
                <a:latin typeface="Abadi" panose="020B0604020104020204" pitchFamily="34" charset="0"/>
              </a:rPr>
              <a:t>': 10, 'splitter': 'best'.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0294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launch site with the highest accuracy is </a:t>
            </a:r>
            <a:r>
              <a:rPr lang="en-US" sz="2000" dirty="0">
                <a:solidFill>
                  <a:schemeClr val="accent3">
                    <a:lumMod val="25000"/>
                  </a:schemeClr>
                </a:solidFill>
                <a:latin typeface="Abadi" panose="020B0604020104020204" pitchFamily="34" charset="0"/>
              </a:rPr>
              <a:t>KSC LC </a:t>
            </a:r>
            <a:r>
              <a:rPr lang="en-US" sz="2000" dirty="0" smtClean="0">
                <a:solidFill>
                  <a:schemeClr val="accent3">
                    <a:lumMod val="25000"/>
                  </a:schemeClr>
                </a:solidFill>
                <a:latin typeface="Abadi" panose="020B0604020104020204" pitchFamily="34" charset="0"/>
              </a:rPr>
              <a:t>39A.</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 launch site with the worst performance is the CCAFS SLC 40.</a:t>
            </a:r>
          </a:p>
          <a:p>
            <a:pPr>
              <a:lnSpc>
                <a:spcPct val="100000"/>
              </a:lnSpc>
              <a:spcBef>
                <a:spcPts val="1400"/>
              </a:spcBef>
            </a:pPr>
            <a:r>
              <a:rPr lang="en-US" sz="2000" dirty="0" smtClean="0">
                <a:solidFill>
                  <a:schemeClr val="accent3">
                    <a:lumMod val="25000"/>
                  </a:schemeClr>
                </a:solidFill>
                <a:latin typeface="Abadi" panose="020B0604020104020204" pitchFamily="34" charset="0"/>
              </a:rPr>
              <a:t>Over the time the landing success has been improved.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771340" y="1489243"/>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scatterplot show us how the first state rockets with a mass below the 7500 kg in the CCAFS site had a very low success. Meanwhile in the other two sites the flights with the same mass were successful.</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landings with greater mass of 7500 to were more successful.</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p:cNvPicPr>
            <a:picLocks noChangeAspect="1"/>
          </p:cNvPicPr>
          <p:nvPr/>
        </p:nvPicPr>
        <p:blipFill>
          <a:blip r:embed="rId3"/>
          <a:stretch>
            <a:fillRect/>
          </a:stretch>
        </p:blipFill>
        <p:spPr>
          <a:xfrm>
            <a:off x="5771339" y="1568667"/>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orbits with the highest successful rate were ES-L1, GEO, HEO and SSO with 100%</a:t>
            </a:r>
          </a:p>
          <a:p>
            <a:pPr>
              <a:lnSpc>
                <a:spcPct val="100000"/>
              </a:lnSpc>
              <a:spcBef>
                <a:spcPts val="1400"/>
              </a:spcBef>
            </a:pPr>
            <a:r>
              <a:rPr lang="en-US" sz="2200" dirty="0" smtClean="0">
                <a:solidFill>
                  <a:schemeClr val="accent3">
                    <a:lumMod val="25000"/>
                  </a:schemeClr>
                </a:solidFill>
                <a:latin typeface="Abadi" panose="020B0604020104020204" pitchFamily="34" charset="0"/>
              </a:rPr>
              <a:t>But should be considered the number of flights to that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VLEO seem to be a great accuracy and GTO the worst. Not taking into account the  extreme points.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574658" y="1540777"/>
            <a:ext cx="5400675" cy="4352925"/>
          </a:xfrm>
          <a:prstGeom prst="rect">
            <a:avLst/>
          </a:prstGeom>
        </p:spPr>
      </p:pic>
      <p:sp>
        <p:nvSpPr>
          <p:cNvPr id="6"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GEO, HEO, and ES orbits had a high success rate due to the few flights done to that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most successful orbit is the SSO.</a:t>
            </a:r>
          </a:p>
          <a:p>
            <a:pPr>
              <a:lnSpc>
                <a:spcPct val="100000"/>
              </a:lnSpc>
              <a:spcBef>
                <a:spcPts val="1400"/>
              </a:spcBef>
            </a:pPr>
            <a:r>
              <a:rPr lang="en-US" sz="2200" dirty="0" smtClean="0">
                <a:solidFill>
                  <a:schemeClr val="accent3">
                    <a:lumMod val="25000"/>
                  </a:schemeClr>
                </a:solidFill>
                <a:latin typeface="Abadi" panose="020B0604020104020204" pitchFamily="34" charset="0"/>
              </a:rPr>
              <a:t>LEO had improved the success over the flights.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660180"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landings with a mass greater that 7500 had a greater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SSO orbit has a great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728274" y="1445570"/>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the scatterplot we can see how the launch success has increased over the years, with a drop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p:cNvPicPr>
            <a:picLocks noChangeAspect="1"/>
          </p:cNvPicPr>
          <p:nvPr/>
        </p:nvPicPr>
        <p:blipFill>
          <a:blip r:embed="rId3"/>
          <a:stretch>
            <a:fillRect/>
          </a:stretch>
        </p:blipFill>
        <p:spPr>
          <a:xfrm>
            <a:off x="5769211" y="1585608"/>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the unique launch sites in the space 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11" name="Tabla 10"/>
          <p:cNvGraphicFramePr>
            <a:graphicFrameLocks noGrp="1"/>
          </p:cNvGraphicFramePr>
          <p:nvPr>
            <p:extLst>
              <p:ext uri="{D42A27DB-BD31-4B8C-83A1-F6EECF244321}">
                <p14:modId xmlns:p14="http://schemas.microsoft.com/office/powerpoint/2010/main" val="3639951203"/>
              </p:ext>
            </p:extLst>
          </p:nvPr>
        </p:nvGraphicFramePr>
        <p:xfrm>
          <a:off x="4670228" y="2844845"/>
          <a:ext cx="2333688" cy="1854200"/>
        </p:xfrm>
        <a:graphic>
          <a:graphicData uri="http://schemas.openxmlformats.org/drawingml/2006/table">
            <a:tbl>
              <a:tblPr firstRow="1" bandRow="1">
                <a:tableStyleId>{5C22544A-7EE6-4342-B048-85BDC9FD1C3A}</a:tableStyleId>
              </a:tblPr>
              <a:tblGrid>
                <a:gridCol w="2333688">
                  <a:extLst>
                    <a:ext uri="{9D8B030D-6E8A-4147-A177-3AD203B41FA5}">
                      <a16:colId xmlns:a16="http://schemas.microsoft.com/office/drawing/2014/main" val="2935925907"/>
                    </a:ext>
                  </a:extLst>
                </a:gridCol>
              </a:tblGrid>
              <a:tr h="370840">
                <a:tc>
                  <a:txBody>
                    <a:bodyPr/>
                    <a:lstStyle/>
                    <a:p>
                      <a:pPr algn="ctr" fontAlgn="ctr"/>
                      <a:r>
                        <a:rPr lang="en-US" b="0" dirty="0" err="1">
                          <a:effectLst/>
                        </a:rPr>
                        <a:t>Launch_Site</a:t>
                      </a:r>
                      <a:endParaRPr lang="en-US" b="0" dirty="0">
                        <a:effectLst/>
                      </a:endParaRPr>
                    </a:p>
                  </a:txBody>
                  <a:tcPr marL="76200" marR="76200" marT="38100" marB="38100" anchor="ctr"/>
                </a:tc>
                <a:extLst>
                  <a:ext uri="{0D108BD9-81ED-4DB2-BD59-A6C34878D82A}">
                    <a16:rowId xmlns:a16="http://schemas.microsoft.com/office/drawing/2014/main" val="2275095567"/>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1658031792"/>
                  </a:ext>
                </a:extLst>
              </a:tr>
              <a:tr h="370840">
                <a:tc>
                  <a:txBody>
                    <a:bodyPr/>
                    <a:lstStyle/>
                    <a:p>
                      <a:r>
                        <a:rPr lang="en-US">
                          <a:effectLst/>
                        </a:rPr>
                        <a:t>VAFB SLC-4E</a:t>
                      </a:r>
                    </a:p>
                  </a:txBody>
                  <a:tcPr marL="76200" marR="76200" marT="38100" marB="38100" anchor="ctr"/>
                </a:tc>
                <a:extLst>
                  <a:ext uri="{0D108BD9-81ED-4DB2-BD59-A6C34878D82A}">
                    <a16:rowId xmlns:a16="http://schemas.microsoft.com/office/drawing/2014/main" val="299555553"/>
                  </a:ext>
                </a:extLst>
              </a:tr>
              <a:tr h="370840">
                <a:tc>
                  <a:txBody>
                    <a:bodyPr/>
                    <a:lstStyle/>
                    <a:p>
                      <a:r>
                        <a:rPr lang="en-US">
                          <a:effectLst/>
                        </a:rPr>
                        <a:t>KSC LC-39A</a:t>
                      </a:r>
                    </a:p>
                  </a:txBody>
                  <a:tcPr marL="76200" marR="76200" marT="38100" marB="38100" anchor="ctr"/>
                </a:tc>
                <a:extLst>
                  <a:ext uri="{0D108BD9-81ED-4DB2-BD59-A6C34878D82A}">
                    <a16:rowId xmlns:a16="http://schemas.microsoft.com/office/drawing/2014/main" val="958001817"/>
                  </a:ext>
                </a:extLst>
              </a:tr>
              <a:tr h="370840">
                <a:tc>
                  <a:txBody>
                    <a:bodyPr/>
                    <a:lstStyle/>
                    <a:p>
                      <a:r>
                        <a:rPr lang="en-US" dirty="0">
                          <a:effectLst/>
                        </a:rPr>
                        <a:t>CCAFS SLC-40</a:t>
                      </a:r>
                    </a:p>
                  </a:txBody>
                  <a:tcPr marL="76200" marR="76200" marT="38100" marB="38100" anchor="ctr"/>
                </a:tc>
                <a:extLst>
                  <a:ext uri="{0D108BD9-81ED-4DB2-BD59-A6C34878D82A}">
                    <a16:rowId xmlns:a16="http://schemas.microsoft.com/office/drawing/2014/main" val="296546841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all the data from the table filtering the Launch sites that begin with ‘CCA’ and limiting the results to the first five rows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a 1"/>
          <p:cNvGraphicFramePr>
            <a:graphicFrameLocks noGrp="1"/>
          </p:cNvGraphicFramePr>
          <p:nvPr>
            <p:extLst>
              <p:ext uri="{D42A27DB-BD31-4B8C-83A1-F6EECF244321}">
                <p14:modId xmlns:p14="http://schemas.microsoft.com/office/powerpoint/2010/main" val="3804508158"/>
              </p:ext>
            </p:extLst>
          </p:nvPr>
        </p:nvGraphicFramePr>
        <p:xfrm>
          <a:off x="100518" y="2943458"/>
          <a:ext cx="11955290" cy="2722880"/>
        </p:xfrm>
        <a:graphic>
          <a:graphicData uri="http://schemas.openxmlformats.org/drawingml/2006/table">
            <a:tbl>
              <a:tblPr firstRow="1" bandRow="1">
                <a:tableStyleId>{5C22544A-7EE6-4342-B048-85BDC9FD1C3A}</a:tableStyleId>
              </a:tblPr>
              <a:tblGrid>
                <a:gridCol w="1195529">
                  <a:extLst>
                    <a:ext uri="{9D8B030D-6E8A-4147-A177-3AD203B41FA5}">
                      <a16:colId xmlns:a16="http://schemas.microsoft.com/office/drawing/2014/main" val="2570287496"/>
                    </a:ext>
                  </a:extLst>
                </a:gridCol>
                <a:gridCol w="1195529">
                  <a:extLst>
                    <a:ext uri="{9D8B030D-6E8A-4147-A177-3AD203B41FA5}">
                      <a16:colId xmlns:a16="http://schemas.microsoft.com/office/drawing/2014/main" val="3157019617"/>
                    </a:ext>
                  </a:extLst>
                </a:gridCol>
                <a:gridCol w="1195529">
                  <a:extLst>
                    <a:ext uri="{9D8B030D-6E8A-4147-A177-3AD203B41FA5}">
                      <a16:colId xmlns:a16="http://schemas.microsoft.com/office/drawing/2014/main" val="3010947067"/>
                    </a:ext>
                  </a:extLst>
                </a:gridCol>
                <a:gridCol w="1195529">
                  <a:extLst>
                    <a:ext uri="{9D8B030D-6E8A-4147-A177-3AD203B41FA5}">
                      <a16:colId xmlns:a16="http://schemas.microsoft.com/office/drawing/2014/main" val="648747598"/>
                    </a:ext>
                  </a:extLst>
                </a:gridCol>
                <a:gridCol w="1195529">
                  <a:extLst>
                    <a:ext uri="{9D8B030D-6E8A-4147-A177-3AD203B41FA5}">
                      <a16:colId xmlns:a16="http://schemas.microsoft.com/office/drawing/2014/main" val="3627963774"/>
                    </a:ext>
                  </a:extLst>
                </a:gridCol>
                <a:gridCol w="1195529">
                  <a:extLst>
                    <a:ext uri="{9D8B030D-6E8A-4147-A177-3AD203B41FA5}">
                      <a16:colId xmlns:a16="http://schemas.microsoft.com/office/drawing/2014/main" val="2980562737"/>
                    </a:ext>
                  </a:extLst>
                </a:gridCol>
                <a:gridCol w="1195529">
                  <a:extLst>
                    <a:ext uri="{9D8B030D-6E8A-4147-A177-3AD203B41FA5}">
                      <a16:colId xmlns:a16="http://schemas.microsoft.com/office/drawing/2014/main" val="435401783"/>
                    </a:ext>
                  </a:extLst>
                </a:gridCol>
                <a:gridCol w="1195529">
                  <a:extLst>
                    <a:ext uri="{9D8B030D-6E8A-4147-A177-3AD203B41FA5}">
                      <a16:colId xmlns:a16="http://schemas.microsoft.com/office/drawing/2014/main" val="242811947"/>
                    </a:ext>
                  </a:extLst>
                </a:gridCol>
                <a:gridCol w="1195529">
                  <a:extLst>
                    <a:ext uri="{9D8B030D-6E8A-4147-A177-3AD203B41FA5}">
                      <a16:colId xmlns:a16="http://schemas.microsoft.com/office/drawing/2014/main" val="122866243"/>
                    </a:ext>
                  </a:extLst>
                </a:gridCol>
                <a:gridCol w="1195529">
                  <a:extLst>
                    <a:ext uri="{9D8B030D-6E8A-4147-A177-3AD203B41FA5}">
                      <a16:colId xmlns:a16="http://schemas.microsoft.com/office/drawing/2014/main" val="3534546718"/>
                    </a:ext>
                  </a:extLst>
                </a:gridCol>
              </a:tblGrid>
              <a:tr h="370840">
                <a:tc>
                  <a:txBody>
                    <a:bodyPr/>
                    <a:lstStyle/>
                    <a:p>
                      <a:pPr algn="r" fontAlgn="ctr"/>
                      <a:r>
                        <a:rPr lang="en-US" sz="1100" b="0">
                          <a:effectLst/>
                        </a:rPr>
                        <a:t>Date</a:t>
                      </a:r>
                    </a:p>
                  </a:txBody>
                  <a:tcPr marL="76200" marR="76200" marT="38100" marB="38100" anchor="ctr"/>
                </a:tc>
                <a:tc>
                  <a:txBody>
                    <a:bodyPr/>
                    <a:lstStyle/>
                    <a:p>
                      <a:pPr algn="r" fontAlgn="ctr"/>
                      <a:r>
                        <a:rPr lang="en-US" sz="1100" b="0">
                          <a:effectLst/>
                        </a:rPr>
                        <a:t>Time (UTC)</a:t>
                      </a:r>
                    </a:p>
                  </a:txBody>
                  <a:tcPr marL="76200" marR="76200" marT="38100" marB="38100" anchor="ctr"/>
                </a:tc>
                <a:tc>
                  <a:txBody>
                    <a:bodyPr/>
                    <a:lstStyle/>
                    <a:p>
                      <a:pPr algn="r" fontAlgn="ctr"/>
                      <a:r>
                        <a:rPr lang="en-US" sz="1100" b="0">
                          <a:effectLst/>
                        </a:rPr>
                        <a:t>Booster_Version</a:t>
                      </a:r>
                    </a:p>
                  </a:txBody>
                  <a:tcPr marL="76200" marR="76200" marT="38100" marB="38100" anchor="ctr"/>
                </a:tc>
                <a:tc>
                  <a:txBody>
                    <a:bodyPr/>
                    <a:lstStyle/>
                    <a:p>
                      <a:pPr algn="r" fontAlgn="ctr"/>
                      <a:r>
                        <a:rPr lang="en-US" sz="1100" b="0">
                          <a:effectLst/>
                        </a:rPr>
                        <a:t>Launch_Site</a:t>
                      </a:r>
                    </a:p>
                  </a:txBody>
                  <a:tcPr marL="76200" marR="76200" marT="38100" marB="38100" anchor="ctr"/>
                </a:tc>
                <a:tc>
                  <a:txBody>
                    <a:bodyPr/>
                    <a:lstStyle/>
                    <a:p>
                      <a:pPr algn="r" fontAlgn="ctr"/>
                      <a:r>
                        <a:rPr lang="en-US" sz="1100" b="0">
                          <a:effectLst/>
                        </a:rPr>
                        <a:t>Payload</a:t>
                      </a:r>
                    </a:p>
                  </a:txBody>
                  <a:tcPr marL="76200" marR="76200" marT="38100" marB="38100" anchor="ctr"/>
                </a:tc>
                <a:tc>
                  <a:txBody>
                    <a:bodyPr/>
                    <a:lstStyle/>
                    <a:p>
                      <a:pPr algn="r" fontAlgn="ctr"/>
                      <a:r>
                        <a:rPr lang="en-US" sz="1100" b="0">
                          <a:effectLst/>
                        </a:rPr>
                        <a:t>PAYLOAD_MASS__KG_</a:t>
                      </a:r>
                    </a:p>
                  </a:txBody>
                  <a:tcPr marL="76200" marR="76200" marT="38100" marB="38100" anchor="ctr"/>
                </a:tc>
                <a:tc>
                  <a:txBody>
                    <a:bodyPr/>
                    <a:lstStyle/>
                    <a:p>
                      <a:pPr algn="r" fontAlgn="ctr"/>
                      <a:r>
                        <a:rPr lang="en-US" sz="1100" b="0">
                          <a:effectLst/>
                        </a:rPr>
                        <a:t>Orbit</a:t>
                      </a:r>
                    </a:p>
                  </a:txBody>
                  <a:tcPr marL="76200" marR="76200" marT="38100" marB="38100" anchor="ctr"/>
                </a:tc>
                <a:tc>
                  <a:txBody>
                    <a:bodyPr/>
                    <a:lstStyle/>
                    <a:p>
                      <a:pPr algn="r" fontAlgn="ctr"/>
                      <a:r>
                        <a:rPr lang="en-US" sz="1100" b="0">
                          <a:effectLst/>
                        </a:rPr>
                        <a:t>Customer</a:t>
                      </a:r>
                    </a:p>
                  </a:txBody>
                  <a:tcPr marL="76200" marR="76200" marT="38100" marB="38100" anchor="ctr"/>
                </a:tc>
                <a:tc>
                  <a:txBody>
                    <a:bodyPr/>
                    <a:lstStyle/>
                    <a:p>
                      <a:pPr algn="r" fontAlgn="ctr"/>
                      <a:r>
                        <a:rPr lang="en-US" sz="1100" b="0">
                          <a:effectLst/>
                        </a:rPr>
                        <a:t>Mission_Outcome</a:t>
                      </a:r>
                    </a:p>
                  </a:txBody>
                  <a:tcPr marL="76200" marR="76200" marT="38100" marB="38100" anchor="ctr"/>
                </a:tc>
                <a:tc>
                  <a:txBody>
                    <a:bodyPr/>
                    <a:lstStyle/>
                    <a:p>
                      <a:pPr algn="r" fontAlgn="ctr"/>
                      <a:r>
                        <a:rPr lang="en-US" sz="1100" b="0">
                          <a:effectLst/>
                        </a:rPr>
                        <a:t>Landing _Outcome</a:t>
                      </a:r>
                    </a:p>
                  </a:txBody>
                  <a:tcPr marL="76200" marR="76200" marT="38100" marB="38100" anchor="ctr"/>
                </a:tc>
                <a:extLst>
                  <a:ext uri="{0D108BD9-81ED-4DB2-BD59-A6C34878D82A}">
                    <a16:rowId xmlns:a16="http://schemas.microsoft.com/office/drawing/2014/main" val="2695829041"/>
                  </a:ext>
                </a:extLst>
              </a:tr>
              <a:tr h="370840">
                <a:tc>
                  <a:txBody>
                    <a:bodyPr/>
                    <a:lstStyle/>
                    <a:p>
                      <a:r>
                        <a:rPr lang="en-US" sz="1100">
                          <a:effectLst/>
                        </a:rPr>
                        <a:t>04-06-2010</a:t>
                      </a:r>
                    </a:p>
                  </a:txBody>
                  <a:tcPr marL="76200" marR="76200" marT="38100" marB="38100" anchor="ctr"/>
                </a:tc>
                <a:tc>
                  <a:txBody>
                    <a:bodyPr/>
                    <a:lstStyle/>
                    <a:p>
                      <a:r>
                        <a:rPr lang="en-US" sz="1100">
                          <a:effectLst/>
                        </a:rPr>
                        <a:t>18:45:00</a:t>
                      </a:r>
                    </a:p>
                  </a:txBody>
                  <a:tcPr marL="76200" marR="76200" marT="38100" marB="38100" anchor="ctr"/>
                </a:tc>
                <a:tc>
                  <a:txBody>
                    <a:bodyPr/>
                    <a:lstStyle/>
                    <a:p>
                      <a:r>
                        <a:rPr lang="en-US" sz="1100">
                          <a:effectLst/>
                        </a:rPr>
                        <a:t>F9 v1.0 B0003</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Spacecraft Qualification Unit</a:t>
                      </a:r>
                    </a:p>
                  </a:txBody>
                  <a:tcPr marL="76200" marR="76200" marT="38100" marB="38100" anchor="ctr"/>
                </a:tc>
                <a:tc>
                  <a:txBody>
                    <a:bodyPr/>
                    <a:lstStyle/>
                    <a:p>
                      <a:r>
                        <a:rPr lang="en-US" sz="1100">
                          <a:effectLst/>
                        </a:rPr>
                        <a:t>0</a:t>
                      </a:r>
                    </a:p>
                  </a:txBody>
                  <a:tcPr marL="76200" marR="76200" marT="38100" marB="38100" anchor="ctr"/>
                </a:tc>
                <a:tc>
                  <a:txBody>
                    <a:bodyPr/>
                    <a:lstStyle/>
                    <a:p>
                      <a:r>
                        <a:rPr lang="en-US" sz="1100">
                          <a:effectLst/>
                        </a:rPr>
                        <a:t>LEO</a:t>
                      </a:r>
                    </a:p>
                  </a:txBody>
                  <a:tcPr marL="76200" marR="76200" marT="38100" marB="38100" anchor="ctr"/>
                </a:tc>
                <a:tc>
                  <a:txBody>
                    <a:bodyPr/>
                    <a:lstStyle/>
                    <a:p>
                      <a:r>
                        <a:rPr lang="en-US" sz="1100">
                          <a:effectLst/>
                        </a:rPr>
                        <a:t>SpaceX</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Failure (parachute)</a:t>
                      </a:r>
                    </a:p>
                  </a:txBody>
                  <a:tcPr marL="76200" marR="76200" marT="38100" marB="38100" anchor="ctr"/>
                </a:tc>
                <a:extLst>
                  <a:ext uri="{0D108BD9-81ED-4DB2-BD59-A6C34878D82A}">
                    <a16:rowId xmlns:a16="http://schemas.microsoft.com/office/drawing/2014/main" val="3552831853"/>
                  </a:ext>
                </a:extLst>
              </a:tr>
              <a:tr h="370840">
                <a:tc>
                  <a:txBody>
                    <a:bodyPr/>
                    <a:lstStyle/>
                    <a:p>
                      <a:r>
                        <a:rPr lang="en-US" sz="1100">
                          <a:effectLst/>
                        </a:rPr>
                        <a:t>08-12-2010</a:t>
                      </a:r>
                    </a:p>
                  </a:txBody>
                  <a:tcPr marL="76200" marR="76200" marT="38100" marB="38100" anchor="ctr"/>
                </a:tc>
                <a:tc>
                  <a:txBody>
                    <a:bodyPr/>
                    <a:lstStyle/>
                    <a:p>
                      <a:r>
                        <a:rPr lang="en-US" sz="1100">
                          <a:effectLst/>
                        </a:rPr>
                        <a:t>15:43:00</a:t>
                      </a:r>
                    </a:p>
                  </a:txBody>
                  <a:tcPr marL="76200" marR="76200" marT="38100" marB="38100" anchor="ctr"/>
                </a:tc>
                <a:tc>
                  <a:txBody>
                    <a:bodyPr/>
                    <a:lstStyle/>
                    <a:p>
                      <a:r>
                        <a:rPr lang="en-US" sz="1100">
                          <a:effectLst/>
                        </a:rPr>
                        <a:t>F9 v1.0 B0004</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demo flight C1, two CubeSats, barrel of Brouere cheese</a:t>
                      </a:r>
                    </a:p>
                  </a:txBody>
                  <a:tcPr marL="76200" marR="76200" marT="38100" marB="38100" anchor="ctr"/>
                </a:tc>
                <a:tc>
                  <a:txBody>
                    <a:bodyPr/>
                    <a:lstStyle/>
                    <a:p>
                      <a:r>
                        <a:rPr lang="en-US" sz="1100">
                          <a:effectLst/>
                        </a:rPr>
                        <a:t>0</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(COTS) NRO</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Failure (parachute)</a:t>
                      </a:r>
                    </a:p>
                  </a:txBody>
                  <a:tcPr marL="76200" marR="76200" marT="38100" marB="38100" anchor="ctr"/>
                </a:tc>
                <a:extLst>
                  <a:ext uri="{0D108BD9-81ED-4DB2-BD59-A6C34878D82A}">
                    <a16:rowId xmlns:a16="http://schemas.microsoft.com/office/drawing/2014/main" val="3070714276"/>
                  </a:ext>
                </a:extLst>
              </a:tr>
              <a:tr h="370840">
                <a:tc>
                  <a:txBody>
                    <a:bodyPr/>
                    <a:lstStyle/>
                    <a:p>
                      <a:r>
                        <a:rPr lang="en-US" sz="1100">
                          <a:effectLst/>
                        </a:rPr>
                        <a:t>22-05-2012</a:t>
                      </a:r>
                    </a:p>
                  </a:txBody>
                  <a:tcPr marL="76200" marR="76200" marT="38100" marB="38100" anchor="ctr"/>
                </a:tc>
                <a:tc>
                  <a:txBody>
                    <a:bodyPr/>
                    <a:lstStyle/>
                    <a:p>
                      <a:r>
                        <a:rPr lang="en-US" sz="1100">
                          <a:effectLst/>
                        </a:rPr>
                        <a:t>07:44:00</a:t>
                      </a:r>
                    </a:p>
                  </a:txBody>
                  <a:tcPr marL="76200" marR="76200" marT="38100" marB="38100" anchor="ctr"/>
                </a:tc>
                <a:tc>
                  <a:txBody>
                    <a:bodyPr/>
                    <a:lstStyle/>
                    <a:p>
                      <a:r>
                        <a:rPr lang="en-US" sz="1100">
                          <a:effectLst/>
                        </a:rPr>
                        <a:t>F9 v1.0 B0005</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Dragon demo flight C2</a:t>
                      </a:r>
                    </a:p>
                  </a:txBody>
                  <a:tcPr marL="76200" marR="76200" marT="38100" marB="38100" anchor="ctr"/>
                </a:tc>
                <a:tc>
                  <a:txBody>
                    <a:bodyPr/>
                    <a:lstStyle/>
                    <a:p>
                      <a:r>
                        <a:rPr lang="en-US" sz="1100">
                          <a:effectLst/>
                        </a:rPr>
                        <a:t>525</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(COTS)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No attempt</a:t>
                      </a:r>
                    </a:p>
                  </a:txBody>
                  <a:tcPr marL="76200" marR="76200" marT="38100" marB="38100" anchor="ctr"/>
                </a:tc>
                <a:extLst>
                  <a:ext uri="{0D108BD9-81ED-4DB2-BD59-A6C34878D82A}">
                    <a16:rowId xmlns:a16="http://schemas.microsoft.com/office/drawing/2014/main" val="2616425368"/>
                  </a:ext>
                </a:extLst>
              </a:tr>
              <a:tr h="370840">
                <a:tc>
                  <a:txBody>
                    <a:bodyPr/>
                    <a:lstStyle/>
                    <a:p>
                      <a:r>
                        <a:rPr lang="en-US" sz="1100">
                          <a:effectLst/>
                        </a:rPr>
                        <a:t>08-10-2012</a:t>
                      </a:r>
                    </a:p>
                  </a:txBody>
                  <a:tcPr marL="76200" marR="76200" marT="38100" marB="38100" anchor="ctr"/>
                </a:tc>
                <a:tc>
                  <a:txBody>
                    <a:bodyPr/>
                    <a:lstStyle/>
                    <a:p>
                      <a:r>
                        <a:rPr lang="en-US" sz="1100">
                          <a:effectLst/>
                        </a:rPr>
                        <a:t>00:35:00</a:t>
                      </a:r>
                    </a:p>
                  </a:txBody>
                  <a:tcPr marL="76200" marR="76200" marT="38100" marB="38100" anchor="ctr"/>
                </a:tc>
                <a:tc>
                  <a:txBody>
                    <a:bodyPr/>
                    <a:lstStyle/>
                    <a:p>
                      <a:r>
                        <a:rPr lang="en-US" sz="1100">
                          <a:effectLst/>
                        </a:rPr>
                        <a:t>F9 v1.0 B0006</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SpaceX CRS-1</a:t>
                      </a:r>
                    </a:p>
                  </a:txBody>
                  <a:tcPr marL="76200" marR="76200" marT="38100" marB="38100" anchor="ctr"/>
                </a:tc>
                <a:tc>
                  <a:txBody>
                    <a:bodyPr/>
                    <a:lstStyle/>
                    <a:p>
                      <a:r>
                        <a:rPr lang="en-US" sz="1100">
                          <a:effectLst/>
                        </a:rPr>
                        <a:t>500</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(CRS)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a:effectLst/>
                        </a:rPr>
                        <a:t>No attempt</a:t>
                      </a:r>
                    </a:p>
                  </a:txBody>
                  <a:tcPr marL="76200" marR="76200" marT="38100" marB="38100" anchor="ctr"/>
                </a:tc>
                <a:extLst>
                  <a:ext uri="{0D108BD9-81ED-4DB2-BD59-A6C34878D82A}">
                    <a16:rowId xmlns:a16="http://schemas.microsoft.com/office/drawing/2014/main" val="2650916477"/>
                  </a:ext>
                </a:extLst>
              </a:tr>
              <a:tr h="370840">
                <a:tc>
                  <a:txBody>
                    <a:bodyPr/>
                    <a:lstStyle/>
                    <a:p>
                      <a:r>
                        <a:rPr lang="en-US" sz="1100">
                          <a:effectLst/>
                        </a:rPr>
                        <a:t>01-03-2013</a:t>
                      </a:r>
                    </a:p>
                  </a:txBody>
                  <a:tcPr marL="76200" marR="76200" marT="38100" marB="38100" anchor="ctr"/>
                </a:tc>
                <a:tc>
                  <a:txBody>
                    <a:bodyPr/>
                    <a:lstStyle/>
                    <a:p>
                      <a:r>
                        <a:rPr lang="en-US" sz="1100">
                          <a:effectLst/>
                        </a:rPr>
                        <a:t>15:10:00</a:t>
                      </a:r>
                    </a:p>
                  </a:txBody>
                  <a:tcPr marL="76200" marR="76200" marT="38100" marB="38100" anchor="ctr"/>
                </a:tc>
                <a:tc>
                  <a:txBody>
                    <a:bodyPr/>
                    <a:lstStyle/>
                    <a:p>
                      <a:r>
                        <a:rPr lang="en-US" sz="1100">
                          <a:effectLst/>
                        </a:rPr>
                        <a:t>F9 v1.0 B0007</a:t>
                      </a:r>
                    </a:p>
                  </a:txBody>
                  <a:tcPr marL="76200" marR="76200" marT="38100" marB="38100" anchor="ctr"/>
                </a:tc>
                <a:tc>
                  <a:txBody>
                    <a:bodyPr/>
                    <a:lstStyle/>
                    <a:p>
                      <a:r>
                        <a:rPr lang="en-US" sz="1100">
                          <a:effectLst/>
                        </a:rPr>
                        <a:t>CCAFS LC-40</a:t>
                      </a:r>
                    </a:p>
                  </a:txBody>
                  <a:tcPr marL="76200" marR="76200" marT="38100" marB="38100" anchor="ctr"/>
                </a:tc>
                <a:tc>
                  <a:txBody>
                    <a:bodyPr/>
                    <a:lstStyle/>
                    <a:p>
                      <a:r>
                        <a:rPr lang="en-US" sz="1100">
                          <a:effectLst/>
                        </a:rPr>
                        <a:t>SpaceX CRS-2</a:t>
                      </a:r>
                    </a:p>
                  </a:txBody>
                  <a:tcPr marL="76200" marR="76200" marT="38100" marB="38100" anchor="ctr"/>
                </a:tc>
                <a:tc>
                  <a:txBody>
                    <a:bodyPr/>
                    <a:lstStyle/>
                    <a:p>
                      <a:r>
                        <a:rPr lang="en-US" sz="1100">
                          <a:effectLst/>
                        </a:rPr>
                        <a:t>677</a:t>
                      </a:r>
                    </a:p>
                  </a:txBody>
                  <a:tcPr marL="76200" marR="76200" marT="38100" marB="38100" anchor="ctr"/>
                </a:tc>
                <a:tc>
                  <a:txBody>
                    <a:bodyPr/>
                    <a:lstStyle/>
                    <a:p>
                      <a:r>
                        <a:rPr lang="en-US" sz="1100">
                          <a:effectLst/>
                        </a:rPr>
                        <a:t>LEO (ISS)</a:t>
                      </a:r>
                    </a:p>
                  </a:txBody>
                  <a:tcPr marL="76200" marR="76200" marT="38100" marB="38100" anchor="ctr"/>
                </a:tc>
                <a:tc>
                  <a:txBody>
                    <a:bodyPr/>
                    <a:lstStyle/>
                    <a:p>
                      <a:r>
                        <a:rPr lang="en-US" sz="1100">
                          <a:effectLst/>
                        </a:rPr>
                        <a:t>NASA (CRS)</a:t>
                      </a:r>
                    </a:p>
                  </a:txBody>
                  <a:tcPr marL="76200" marR="76200" marT="38100" marB="38100" anchor="ctr"/>
                </a:tc>
                <a:tc>
                  <a:txBody>
                    <a:bodyPr/>
                    <a:lstStyle/>
                    <a:p>
                      <a:r>
                        <a:rPr lang="en-US" sz="1100">
                          <a:effectLst/>
                        </a:rPr>
                        <a:t>Success</a:t>
                      </a:r>
                    </a:p>
                  </a:txBody>
                  <a:tcPr marL="76200" marR="76200" marT="38100" marB="38100" anchor="ctr"/>
                </a:tc>
                <a:tc>
                  <a:txBody>
                    <a:bodyPr/>
                    <a:lstStyle/>
                    <a:p>
                      <a:r>
                        <a:rPr lang="en-US" sz="1100" dirty="0">
                          <a:effectLst/>
                        </a:rPr>
                        <a:t>No attempt</a:t>
                      </a:r>
                    </a:p>
                  </a:txBody>
                  <a:tcPr marL="76200" marR="76200" marT="38100" marB="38100" anchor="ctr"/>
                </a:tc>
                <a:extLst>
                  <a:ext uri="{0D108BD9-81ED-4DB2-BD59-A6C34878D82A}">
                    <a16:rowId xmlns:a16="http://schemas.microsoft.com/office/drawing/2014/main" val="322190558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Group the Payload mass data using a sum and filtering the customer to be the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a 5"/>
          <p:cNvGraphicFramePr>
            <a:graphicFrameLocks noGrp="1"/>
          </p:cNvGraphicFramePr>
          <p:nvPr>
            <p:extLst>
              <p:ext uri="{D42A27DB-BD31-4B8C-83A1-F6EECF244321}">
                <p14:modId xmlns:p14="http://schemas.microsoft.com/office/powerpoint/2010/main" val="3142864379"/>
              </p:ext>
            </p:extLst>
          </p:nvPr>
        </p:nvGraphicFramePr>
        <p:xfrm>
          <a:off x="3140634" y="3388920"/>
          <a:ext cx="5662898" cy="959344"/>
        </p:xfrm>
        <a:graphic>
          <a:graphicData uri="http://schemas.openxmlformats.org/drawingml/2006/table">
            <a:tbl>
              <a:tblPr firstRow="1" bandRow="1">
                <a:tableStyleId>{5C22544A-7EE6-4342-B048-85BDC9FD1C3A}</a:tableStyleId>
              </a:tblPr>
              <a:tblGrid>
                <a:gridCol w="2831449">
                  <a:extLst>
                    <a:ext uri="{9D8B030D-6E8A-4147-A177-3AD203B41FA5}">
                      <a16:colId xmlns:a16="http://schemas.microsoft.com/office/drawing/2014/main" val="1849514721"/>
                    </a:ext>
                  </a:extLst>
                </a:gridCol>
                <a:gridCol w="2831449">
                  <a:extLst>
                    <a:ext uri="{9D8B030D-6E8A-4147-A177-3AD203B41FA5}">
                      <a16:colId xmlns:a16="http://schemas.microsoft.com/office/drawing/2014/main" val="418731478"/>
                    </a:ext>
                  </a:extLst>
                </a:gridCol>
              </a:tblGrid>
              <a:tr h="479672">
                <a:tc>
                  <a:txBody>
                    <a:bodyPr/>
                    <a:lstStyle/>
                    <a:p>
                      <a:pPr algn="ctr" fontAlgn="ctr"/>
                      <a:r>
                        <a:rPr lang="en-US" b="0" dirty="0">
                          <a:effectLst/>
                        </a:rPr>
                        <a:t>Customer</a:t>
                      </a:r>
                    </a:p>
                  </a:txBody>
                  <a:tcPr marL="76200" marR="76200" marT="38100" marB="38100" anchor="ctr"/>
                </a:tc>
                <a:tc>
                  <a:txBody>
                    <a:bodyPr/>
                    <a:lstStyle/>
                    <a:p>
                      <a:pPr algn="ctr" fontAlgn="ctr"/>
                      <a:r>
                        <a:rPr lang="en-US" b="0" dirty="0">
                          <a:effectLst/>
                        </a:rPr>
                        <a:t>SUM(PAYLOAD_MASS__KG_)</a:t>
                      </a:r>
                    </a:p>
                  </a:txBody>
                  <a:tcPr marL="76200" marR="76200" marT="38100" marB="38100" anchor="ctr"/>
                </a:tc>
                <a:extLst>
                  <a:ext uri="{0D108BD9-81ED-4DB2-BD59-A6C34878D82A}">
                    <a16:rowId xmlns:a16="http://schemas.microsoft.com/office/drawing/2014/main" val="320047353"/>
                  </a:ext>
                </a:extLst>
              </a:tr>
              <a:tr h="479672">
                <a:tc>
                  <a:txBody>
                    <a:bodyPr/>
                    <a:lstStyle/>
                    <a:p>
                      <a:r>
                        <a:rPr lang="en-US">
                          <a:effectLst/>
                        </a:rPr>
                        <a:t>NASA (CRS)</a:t>
                      </a:r>
                    </a:p>
                  </a:txBody>
                  <a:tcPr marL="76200" marR="76200" marT="38100" marB="38100" anchor="ctr"/>
                </a:tc>
                <a:tc>
                  <a:txBody>
                    <a:bodyPr/>
                    <a:lstStyle/>
                    <a:p>
                      <a:r>
                        <a:rPr lang="en-US" dirty="0">
                          <a:effectLst/>
                        </a:rPr>
                        <a:t>45596</a:t>
                      </a:r>
                    </a:p>
                  </a:txBody>
                  <a:tcPr marL="76200" marR="76200" marT="38100" marB="38100" anchor="ctr"/>
                </a:tc>
                <a:extLst>
                  <a:ext uri="{0D108BD9-81ED-4DB2-BD59-A6C34878D82A}">
                    <a16:rowId xmlns:a16="http://schemas.microsoft.com/office/drawing/2014/main" val="2986261950"/>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201"/>
            <a:ext cx="10515600" cy="43803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 scraping and API use to data collection.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Exploratory Data Analysis (EDA) to understand and visualize the collected data.</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Supervised Machine Learning algorithms to classify the results of a landing (success or not)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It is possible to create a Machine Learning model that helps to predict if a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landing is successful or not. </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3523"/>
            <a:ext cx="9745589" cy="80444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Group the payload mass by the Booster version, filtering the results by the booster version that contains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a 1"/>
          <p:cNvGraphicFramePr>
            <a:graphicFrameLocks noGrp="1"/>
          </p:cNvGraphicFramePr>
          <p:nvPr>
            <p:extLst>
              <p:ext uri="{D42A27DB-BD31-4B8C-83A1-F6EECF244321}">
                <p14:modId xmlns:p14="http://schemas.microsoft.com/office/powerpoint/2010/main" val="3005499172"/>
              </p:ext>
            </p:extLst>
          </p:nvPr>
        </p:nvGraphicFramePr>
        <p:xfrm>
          <a:off x="2275191" y="2446698"/>
          <a:ext cx="7042696" cy="4079240"/>
        </p:xfrm>
        <a:graphic>
          <a:graphicData uri="http://schemas.openxmlformats.org/drawingml/2006/table">
            <a:tbl>
              <a:tblPr firstRow="1" bandRow="1">
                <a:tableStyleId>{5C22544A-7EE6-4342-B048-85BDC9FD1C3A}</a:tableStyleId>
              </a:tblPr>
              <a:tblGrid>
                <a:gridCol w="2972226">
                  <a:extLst>
                    <a:ext uri="{9D8B030D-6E8A-4147-A177-3AD203B41FA5}">
                      <a16:colId xmlns:a16="http://schemas.microsoft.com/office/drawing/2014/main" val="1201075284"/>
                    </a:ext>
                  </a:extLst>
                </a:gridCol>
                <a:gridCol w="4070470">
                  <a:extLst>
                    <a:ext uri="{9D8B030D-6E8A-4147-A177-3AD203B41FA5}">
                      <a16:colId xmlns:a16="http://schemas.microsoft.com/office/drawing/2014/main" val="2529284801"/>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tc>
                  <a:txBody>
                    <a:bodyPr/>
                    <a:lstStyle/>
                    <a:p>
                      <a:pPr algn="ctr" fontAlgn="ctr"/>
                      <a:r>
                        <a:rPr lang="en-US" b="0" dirty="0">
                          <a:effectLst/>
                        </a:rPr>
                        <a:t>AVG(PAYLOAD_MASS__KG_)</a:t>
                      </a:r>
                    </a:p>
                  </a:txBody>
                  <a:tcPr marL="76200" marR="76200" marT="38100" marB="38100" anchor="ctr"/>
                </a:tc>
                <a:extLst>
                  <a:ext uri="{0D108BD9-81ED-4DB2-BD59-A6C34878D82A}">
                    <a16:rowId xmlns:a16="http://schemas.microsoft.com/office/drawing/2014/main" val="1250023935"/>
                  </a:ext>
                </a:extLst>
              </a:tr>
              <a:tr h="370840">
                <a:tc>
                  <a:txBody>
                    <a:bodyPr/>
                    <a:lstStyle/>
                    <a:p>
                      <a:r>
                        <a:rPr lang="en-US">
                          <a:effectLst/>
                        </a:rPr>
                        <a:t>F9 v1.1 B1003</a:t>
                      </a:r>
                    </a:p>
                  </a:txBody>
                  <a:tcPr marL="76200" marR="76200" marT="38100" marB="38100" anchor="ctr"/>
                </a:tc>
                <a:tc>
                  <a:txBody>
                    <a:bodyPr/>
                    <a:lstStyle/>
                    <a:p>
                      <a:r>
                        <a:rPr lang="en-US">
                          <a:effectLst/>
                        </a:rPr>
                        <a:t>500.0</a:t>
                      </a:r>
                    </a:p>
                  </a:txBody>
                  <a:tcPr marL="76200" marR="76200" marT="38100" marB="38100" anchor="ctr"/>
                </a:tc>
                <a:extLst>
                  <a:ext uri="{0D108BD9-81ED-4DB2-BD59-A6C34878D82A}">
                    <a16:rowId xmlns:a16="http://schemas.microsoft.com/office/drawing/2014/main" val="3409464715"/>
                  </a:ext>
                </a:extLst>
              </a:tr>
              <a:tr h="370840">
                <a:tc>
                  <a:txBody>
                    <a:bodyPr/>
                    <a:lstStyle/>
                    <a:p>
                      <a:r>
                        <a:rPr lang="en-US">
                          <a:effectLst/>
                        </a:rPr>
                        <a:t>F9 v1.1 B1010</a:t>
                      </a:r>
                    </a:p>
                  </a:txBody>
                  <a:tcPr marL="76200" marR="76200" marT="38100" marB="38100" anchor="ctr"/>
                </a:tc>
                <a:tc>
                  <a:txBody>
                    <a:bodyPr/>
                    <a:lstStyle/>
                    <a:p>
                      <a:r>
                        <a:rPr lang="en-US">
                          <a:effectLst/>
                        </a:rPr>
                        <a:t>2216.0</a:t>
                      </a:r>
                    </a:p>
                  </a:txBody>
                  <a:tcPr marL="76200" marR="76200" marT="38100" marB="38100" anchor="ctr"/>
                </a:tc>
                <a:extLst>
                  <a:ext uri="{0D108BD9-81ED-4DB2-BD59-A6C34878D82A}">
                    <a16:rowId xmlns:a16="http://schemas.microsoft.com/office/drawing/2014/main" val="1659989193"/>
                  </a:ext>
                </a:extLst>
              </a:tr>
              <a:tr h="370840">
                <a:tc>
                  <a:txBody>
                    <a:bodyPr/>
                    <a:lstStyle/>
                    <a:p>
                      <a:r>
                        <a:rPr lang="en-US">
                          <a:effectLst/>
                        </a:rPr>
                        <a:t>F9 v1.1 B1011</a:t>
                      </a:r>
                    </a:p>
                  </a:txBody>
                  <a:tcPr marL="76200" marR="76200" marT="38100" marB="38100" anchor="ctr"/>
                </a:tc>
                <a:tc>
                  <a:txBody>
                    <a:bodyPr/>
                    <a:lstStyle/>
                    <a:p>
                      <a:r>
                        <a:rPr lang="en-US">
                          <a:effectLst/>
                        </a:rPr>
                        <a:t>4428.0</a:t>
                      </a:r>
                    </a:p>
                  </a:txBody>
                  <a:tcPr marL="76200" marR="76200" marT="38100" marB="38100" anchor="ctr"/>
                </a:tc>
                <a:extLst>
                  <a:ext uri="{0D108BD9-81ED-4DB2-BD59-A6C34878D82A}">
                    <a16:rowId xmlns:a16="http://schemas.microsoft.com/office/drawing/2014/main" val="1972761548"/>
                  </a:ext>
                </a:extLst>
              </a:tr>
              <a:tr h="370840">
                <a:tc>
                  <a:txBody>
                    <a:bodyPr/>
                    <a:lstStyle/>
                    <a:p>
                      <a:r>
                        <a:rPr lang="en-US">
                          <a:effectLst/>
                        </a:rPr>
                        <a:t>F9 v1.1 B1012</a:t>
                      </a:r>
                    </a:p>
                  </a:txBody>
                  <a:tcPr marL="76200" marR="76200" marT="38100" marB="38100" anchor="ctr"/>
                </a:tc>
                <a:tc>
                  <a:txBody>
                    <a:bodyPr/>
                    <a:lstStyle/>
                    <a:p>
                      <a:r>
                        <a:rPr lang="en-US">
                          <a:effectLst/>
                        </a:rPr>
                        <a:t>2395.0</a:t>
                      </a:r>
                    </a:p>
                  </a:txBody>
                  <a:tcPr marL="76200" marR="76200" marT="38100" marB="38100" anchor="ctr"/>
                </a:tc>
                <a:extLst>
                  <a:ext uri="{0D108BD9-81ED-4DB2-BD59-A6C34878D82A}">
                    <a16:rowId xmlns:a16="http://schemas.microsoft.com/office/drawing/2014/main" val="680842162"/>
                  </a:ext>
                </a:extLst>
              </a:tr>
              <a:tr h="370840">
                <a:tc>
                  <a:txBody>
                    <a:bodyPr/>
                    <a:lstStyle/>
                    <a:p>
                      <a:r>
                        <a:rPr lang="en-US">
                          <a:effectLst/>
                        </a:rPr>
                        <a:t>F9 v1.1 B1013</a:t>
                      </a:r>
                    </a:p>
                  </a:txBody>
                  <a:tcPr marL="76200" marR="76200" marT="38100" marB="38100" anchor="ctr"/>
                </a:tc>
                <a:tc>
                  <a:txBody>
                    <a:bodyPr/>
                    <a:lstStyle/>
                    <a:p>
                      <a:r>
                        <a:rPr lang="en-US">
                          <a:effectLst/>
                        </a:rPr>
                        <a:t>570.0</a:t>
                      </a:r>
                    </a:p>
                  </a:txBody>
                  <a:tcPr marL="76200" marR="76200" marT="38100" marB="38100" anchor="ctr"/>
                </a:tc>
                <a:extLst>
                  <a:ext uri="{0D108BD9-81ED-4DB2-BD59-A6C34878D82A}">
                    <a16:rowId xmlns:a16="http://schemas.microsoft.com/office/drawing/2014/main" val="3807142335"/>
                  </a:ext>
                </a:extLst>
              </a:tr>
              <a:tr h="370840">
                <a:tc>
                  <a:txBody>
                    <a:bodyPr/>
                    <a:lstStyle/>
                    <a:p>
                      <a:r>
                        <a:rPr lang="en-US">
                          <a:effectLst/>
                        </a:rPr>
                        <a:t>F9 v1.1 B1014</a:t>
                      </a:r>
                    </a:p>
                  </a:txBody>
                  <a:tcPr marL="76200" marR="76200" marT="38100" marB="38100" anchor="ctr"/>
                </a:tc>
                <a:tc>
                  <a:txBody>
                    <a:bodyPr/>
                    <a:lstStyle/>
                    <a:p>
                      <a:r>
                        <a:rPr lang="en-US">
                          <a:effectLst/>
                        </a:rPr>
                        <a:t>4159.0</a:t>
                      </a:r>
                    </a:p>
                  </a:txBody>
                  <a:tcPr marL="76200" marR="76200" marT="38100" marB="38100" anchor="ctr"/>
                </a:tc>
                <a:extLst>
                  <a:ext uri="{0D108BD9-81ED-4DB2-BD59-A6C34878D82A}">
                    <a16:rowId xmlns:a16="http://schemas.microsoft.com/office/drawing/2014/main" val="1002382741"/>
                  </a:ext>
                </a:extLst>
              </a:tr>
              <a:tr h="370840">
                <a:tc>
                  <a:txBody>
                    <a:bodyPr/>
                    <a:lstStyle/>
                    <a:p>
                      <a:r>
                        <a:rPr lang="en-US">
                          <a:effectLst/>
                        </a:rPr>
                        <a:t>F9 v1.1 B1015</a:t>
                      </a:r>
                    </a:p>
                  </a:txBody>
                  <a:tcPr marL="76200" marR="76200" marT="38100" marB="38100" anchor="ctr"/>
                </a:tc>
                <a:tc>
                  <a:txBody>
                    <a:bodyPr/>
                    <a:lstStyle/>
                    <a:p>
                      <a:r>
                        <a:rPr lang="en-US">
                          <a:effectLst/>
                        </a:rPr>
                        <a:t>1898.0</a:t>
                      </a:r>
                    </a:p>
                  </a:txBody>
                  <a:tcPr marL="76200" marR="76200" marT="38100" marB="38100" anchor="ctr"/>
                </a:tc>
                <a:extLst>
                  <a:ext uri="{0D108BD9-81ED-4DB2-BD59-A6C34878D82A}">
                    <a16:rowId xmlns:a16="http://schemas.microsoft.com/office/drawing/2014/main" val="489533493"/>
                  </a:ext>
                </a:extLst>
              </a:tr>
              <a:tr h="370840">
                <a:tc>
                  <a:txBody>
                    <a:bodyPr/>
                    <a:lstStyle/>
                    <a:p>
                      <a:r>
                        <a:rPr lang="en-US">
                          <a:effectLst/>
                        </a:rPr>
                        <a:t>F9 v1.1 B1016</a:t>
                      </a:r>
                    </a:p>
                  </a:txBody>
                  <a:tcPr marL="76200" marR="76200" marT="38100" marB="38100" anchor="ctr"/>
                </a:tc>
                <a:tc>
                  <a:txBody>
                    <a:bodyPr/>
                    <a:lstStyle/>
                    <a:p>
                      <a:r>
                        <a:rPr lang="en-US">
                          <a:effectLst/>
                        </a:rPr>
                        <a:t>4707.0</a:t>
                      </a:r>
                    </a:p>
                  </a:txBody>
                  <a:tcPr marL="76200" marR="76200" marT="38100" marB="38100" anchor="ctr"/>
                </a:tc>
                <a:extLst>
                  <a:ext uri="{0D108BD9-81ED-4DB2-BD59-A6C34878D82A}">
                    <a16:rowId xmlns:a16="http://schemas.microsoft.com/office/drawing/2014/main" val="1150678320"/>
                  </a:ext>
                </a:extLst>
              </a:tr>
              <a:tr h="370840">
                <a:tc>
                  <a:txBody>
                    <a:bodyPr/>
                    <a:lstStyle/>
                    <a:p>
                      <a:r>
                        <a:rPr lang="en-US">
                          <a:effectLst/>
                        </a:rPr>
                        <a:t>F9 v1.1 B1017</a:t>
                      </a:r>
                    </a:p>
                  </a:txBody>
                  <a:tcPr marL="76200" marR="76200" marT="38100" marB="38100" anchor="ctr"/>
                </a:tc>
                <a:tc>
                  <a:txBody>
                    <a:bodyPr/>
                    <a:lstStyle/>
                    <a:p>
                      <a:r>
                        <a:rPr lang="en-US">
                          <a:effectLst/>
                        </a:rPr>
                        <a:t>553.0</a:t>
                      </a:r>
                    </a:p>
                  </a:txBody>
                  <a:tcPr marL="76200" marR="76200" marT="38100" marB="38100" anchor="ctr"/>
                </a:tc>
                <a:extLst>
                  <a:ext uri="{0D108BD9-81ED-4DB2-BD59-A6C34878D82A}">
                    <a16:rowId xmlns:a16="http://schemas.microsoft.com/office/drawing/2014/main" val="3545304757"/>
                  </a:ext>
                </a:extLst>
              </a:tr>
              <a:tr h="370840">
                <a:tc>
                  <a:txBody>
                    <a:bodyPr/>
                    <a:lstStyle/>
                    <a:p>
                      <a:r>
                        <a:rPr lang="en-US">
                          <a:effectLst/>
                        </a:rPr>
                        <a:t>F9 v1.1 B1018</a:t>
                      </a:r>
                    </a:p>
                  </a:txBody>
                  <a:tcPr marL="76200" marR="76200" marT="38100" marB="38100" anchor="ctr"/>
                </a:tc>
                <a:tc>
                  <a:txBody>
                    <a:bodyPr/>
                    <a:lstStyle/>
                    <a:p>
                      <a:r>
                        <a:rPr lang="en-US" dirty="0">
                          <a:effectLst/>
                        </a:rPr>
                        <a:t>1952.0</a:t>
                      </a:r>
                    </a:p>
                  </a:txBody>
                  <a:tcPr marL="76200" marR="76200" marT="38100" marB="38100" anchor="ctr"/>
                </a:tc>
                <a:extLst>
                  <a:ext uri="{0D108BD9-81ED-4DB2-BD59-A6C34878D82A}">
                    <a16:rowId xmlns:a16="http://schemas.microsoft.com/office/drawing/2014/main" val="2208939375"/>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4579"/>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Query the dates that were a ‘Success (ground pad)’ </a:t>
            </a:r>
            <a:r>
              <a:rPr lang="en-US" sz="2200" dirty="0">
                <a:solidFill>
                  <a:schemeClr val="accent3">
                    <a:lumMod val="25000"/>
                  </a:schemeClr>
                </a:solidFill>
                <a:latin typeface="Abadi"/>
              </a:rPr>
              <a:t>order ascending by </a:t>
            </a:r>
            <a:r>
              <a:rPr lang="en-US" sz="2200" dirty="0" smtClean="0">
                <a:solidFill>
                  <a:schemeClr val="accent3">
                    <a:lumMod val="25000"/>
                  </a:schemeClr>
                </a:solidFill>
                <a:latin typeface="Abadi"/>
              </a:rPr>
              <a:t>the date and just taking the first row.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p:cNvGraphicFramePr>
            <a:graphicFrameLocks noGrp="1"/>
          </p:cNvGraphicFramePr>
          <p:nvPr>
            <p:extLst>
              <p:ext uri="{D42A27DB-BD31-4B8C-83A1-F6EECF244321}">
                <p14:modId xmlns:p14="http://schemas.microsoft.com/office/powerpoint/2010/main" val="3591388569"/>
              </p:ext>
            </p:extLst>
          </p:nvPr>
        </p:nvGraphicFramePr>
        <p:xfrm>
          <a:off x="3714884" y="3630454"/>
          <a:ext cx="4064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35044324"/>
                    </a:ext>
                  </a:extLst>
                </a:gridCol>
              </a:tblGrid>
              <a:tr h="370840">
                <a:tc>
                  <a:txBody>
                    <a:bodyPr/>
                    <a:lstStyle/>
                    <a:p>
                      <a:pPr algn="ctr" fontAlgn="ctr"/>
                      <a:r>
                        <a:rPr lang="en-US" b="0" dirty="0">
                          <a:effectLst/>
                        </a:rPr>
                        <a:t>Date</a:t>
                      </a:r>
                    </a:p>
                  </a:txBody>
                  <a:tcPr marL="76200" marR="76200" marT="38100" marB="38100" anchor="ctr"/>
                </a:tc>
                <a:extLst>
                  <a:ext uri="{0D108BD9-81ED-4DB2-BD59-A6C34878D82A}">
                    <a16:rowId xmlns:a16="http://schemas.microsoft.com/office/drawing/2014/main" val="3856976859"/>
                  </a:ext>
                </a:extLst>
              </a:tr>
              <a:tr h="370840">
                <a:tc>
                  <a:txBody>
                    <a:bodyPr/>
                    <a:lstStyle/>
                    <a:p>
                      <a:r>
                        <a:rPr lang="en-US" dirty="0">
                          <a:effectLst/>
                        </a:rPr>
                        <a:t>01-05-2017</a:t>
                      </a:r>
                    </a:p>
                  </a:txBody>
                  <a:tcPr marL="76200" marR="76200" marT="38100" marB="38100" anchor="ctr"/>
                </a:tc>
                <a:extLst>
                  <a:ext uri="{0D108BD9-81ED-4DB2-BD59-A6C34878D82A}">
                    <a16:rowId xmlns:a16="http://schemas.microsoft.com/office/drawing/2014/main" val="2963286085"/>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9812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the booster version where the landing outcome is equal to ‘Success (drone ship)’ and the payload mass is between 4000 a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a 1"/>
          <p:cNvGraphicFramePr>
            <a:graphicFrameLocks noGrp="1"/>
          </p:cNvGraphicFramePr>
          <p:nvPr>
            <p:extLst>
              <p:ext uri="{D42A27DB-BD31-4B8C-83A1-F6EECF244321}">
                <p14:modId xmlns:p14="http://schemas.microsoft.com/office/powerpoint/2010/main" val="2829344620"/>
              </p:ext>
            </p:extLst>
          </p:nvPr>
        </p:nvGraphicFramePr>
        <p:xfrm>
          <a:off x="3889982" y="3170112"/>
          <a:ext cx="3016656" cy="1854200"/>
        </p:xfrm>
        <a:graphic>
          <a:graphicData uri="http://schemas.openxmlformats.org/drawingml/2006/table">
            <a:tbl>
              <a:tblPr firstRow="1" bandRow="1">
                <a:tableStyleId>{5C22544A-7EE6-4342-B048-85BDC9FD1C3A}</a:tableStyleId>
              </a:tblPr>
              <a:tblGrid>
                <a:gridCol w="3016656">
                  <a:extLst>
                    <a:ext uri="{9D8B030D-6E8A-4147-A177-3AD203B41FA5}">
                      <a16:colId xmlns:a16="http://schemas.microsoft.com/office/drawing/2014/main" val="1878953715"/>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extLst>
                  <a:ext uri="{0D108BD9-81ED-4DB2-BD59-A6C34878D82A}">
                    <a16:rowId xmlns:a16="http://schemas.microsoft.com/office/drawing/2014/main" val="938538114"/>
                  </a:ext>
                </a:extLst>
              </a:tr>
              <a:tr h="370840">
                <a:tc>
                  <a:txBody>
                    <a:bodyPr/>
                    <a:lstStyle/>
                    <a:p>
                      <a:r>
                        <a:rPr lang="en-US">
                          <a:effectLst/>
                        </a:rPr>
                        <a:t>F9 FT B1022</a:t>
                      </a:r>
                    </a:p>
                  </a:txBody>
                  <a:tcPr marL="76200" marR="76200" marT="38100" marB="38100" anchor="ctr"/>
                </a:tc>
                <a:extLst>
                  <a:ext uri="{0D108BD9-81ED-4DB2-BD59-A6C34878D82A}">
                    <a16:rowId xmlns:a16="http://schemas.microsoft.com/office/drawing/2014/main" val="3498635120"/>
                  </a:ext>
                </a:extLst>
              </a:tr>
              <a:tr h="370840">
                <a:tc>
                  <a:txBody>
                    <a:bodyPr/>
                    <a:lstStyle/>
                    <a:p>
                      <a:r>
                        <a:rPr lang="en-US">
                          <a:effectLst/>
                        </a:rPr>
                        <a:t>F9 FT B1026</a:t>
                      </a:r>
                    </a:p>
                  </a:txBody>
                  <a:tcPr marL="76200" marR="76200" marT="38100" marB="38100" anchor="ctr"/>
                </a:tc>
                <a:extLst>
                  <a:ext uri="{0D108BD9-81ED-4DB2-BD59-A6C34878D82A}">
                    <a16:rowId xmlns:a16="http://schemas.microsoft.com/office/drawing/2014/main" val="1746786466"/>
                  </a:ext>
                </a:extLst>
              </a:tr>
              <a:tr h="370840">
                <a:tc>
                  <a:txBody>
                    <a:bodyPr/>
                    <a:lstStyle/>
                    <a:p>
                      <a:r>
                        <a:rPr lang="en-US">
                          <a:effectLst/>
                        </a:rPr>
                        <a:t>F9 FT B1021.2</a:t>
                      </a:r>
                    </a:p>
                  </a:txBody>
                  <a:tcPr marL="76200" marR="76200" marT="38100" marB="38100" anchor="ctr"/>
                </a:tc>
                <a:extLst>
                  <a:ext uri="{0D108BD9-81ED-4DB2-BD59-A6C34878D82A}">
                    <a16:rowId xmlns:a16="http://schemas.microsoft.com/office/drawing/2014/main" val="3385778670"/>
                  </a:ext>
                </a:extLst>
              </a:tr>
              <a:tr h="370840">
                <a:tc>
                  <a:txBody>
                    <a:bodyPr/>
                    <a:lstStyle/>
                    <a:p>
                      <a:r>
                        <a:rPr lang="en-US" dirty="0">
                          <a:effectLst/>
                        </a:rPr>
                        <a:t>F9 FT B1031.2</a:t>
                      </a:r>
                    </a:p>
                  </a:txBody>
                  <a:tcPr marL="76200" marR="76200" marT="38100" marB="38100" anchor="ctr"/>
                </a:tc>
                <a:extLst>
                  <a:ext uri="{0D108BD9-81ED-4DB2-BD59-A6C34878D82A}">
                    <a16:rowId xmlns:a16="http://schemas.microsoft.com/office/drawing/2014/main" val="1570608988"/>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2534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Listing the possible landing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a 5"/>
          <p:cNvGraphicFramePr>
            <a:graphicFrameLocks noGrp="1"/>
          </p:cNvGraphicFramePr>
          <p:nvPr>
            <p:extLst>
              <p:ext uri="{D42A27DB-BD31-4B8C-83A1-F6EECF244321}">
                <p14:modId xmlns:p14="http://schemas.microsoft.com/office/powerpoint/2010/main" val="3704787562"/>
              </p:ext>
            </p:extLst>
          </p:nvPr>
        </p:nvGraphicFramePr>
        <p:xfrm>
          <a:off x="7304391" y="1779403"/>
          <a:ext cx="3532221" cy="4450080"/>
        </p:xfrm>
        <a:graphic>
          <a:graphicData uri="http://schemas.openxmlformats.org/drawingml/2006/table">
            <a:tbl>
              <a:tblPr firstRow="1" bandRow="1">
                <a:tableStyleId>{5C22544A-7EE6-4342-B048-85BDC9FD1C3A}</a:tableStyleId>
              </a:tblPr>
              <a:tblGrid>
                <a:gridCol w="3532221">
                  <a:extLst>
                    <a:ext uri="{9D8B030D-6E8A-4147-A177-3AD203B41FA5}">
                      <a16:colId xmlns:a16="http://schemas.microsoft.com/office/drawing/2014/main" val="1571445761"/>
                    </a:ext>
                  </a:extLst>
                </a:gridCol>
              </a:tblGrid>
              <a:tr h="370840">
                <a:tc>
                  <a:txBody>
                    <a:bodyPr/>
                    <a:lstStyle/>
                    <a:p>
                      <a:pPr algn="ctr" fontAlgn="ctr"/>
                      <a:r>
                        <a:rPr lang="en-US" b="0" dirty="0">
                          <a:effectLst/>
                        </a:rPr>
                        <a:t>Landing _Outcome</a:t>
                      </a:r>
                    </a:p>
                  </a:txBody>
                  <a:tcPr marL="76200" marR="76200" marT="38100" marB="38100" anchor="ctr"/>
                </a:tc>
                <a:extLst>
                  <a:ext uri="{0D108BD9-81ED-4DB2-BD59-A6C34878D82A}">
                    <a16:rowId xmlns:a16="http://schemas.microsoft.com/office/drawing/2014/main" val="3598934287"/>
                  </a:ext>
                </a:extLst>
              </a:tr>
              <a:tr h="370840">
                <a:tc>
                  <a:txBody>
                    <a:bodyPr/>
                    <a:lstStyle/>
                    <a:p>
                      <a:r>
                        <a:rPr lang="en-US">
                          <a:effectLst/>
                        </a:rPr>
                        <a:t>Failure (parachute)</a:t>
                      </a:r>
                    </a:p>
                  </a:txBody>
                  <a:tcPr marL="76200" marR="76200" marT="38100" marB="38100" anchor="ctr"/>
                </a:tc>
                <a:extLst>
                  <a:ext uri="{0D108BD9-81ED-4DB2-BD59-A6C34878D82A}">
                    <a16:rowId xmlns:a16="http://schemas.microsoft.com/office/drawing/2014/main" val="2630039083"/>
                  </a:ext>
                </a:extLst>
              </a:tr>
              <a:tr h="370840">
                <a:tc>
                  <a:txBody>
                    <a:bodyPr/>
                    <a:lstStyle/>
                    <a:p>
                      <a:r>
                        <a:rPr lang="en-US">
                          <a:effectLst/>
                        </a:rPr>
                        <a:t>No attempt</a:t>
                      </a:r>
                    </a:p>
                  </a:txBody>
                  <a:tcPr marL="76200" marR="76200" marT="38100" marB="38100" anchor="ctr"/>
                </a:tc>
                <a:extLst>
                  <a:ext uri="{0D108BD9-81ED-4DB2-BD59-A6C34878D82A}">
                    <a16:rowId xmlns:a16="http://schemas.microsoft.com/office/drawing/2014/main" val="3969657244"/>
                  </a:ext>
                </a:extLst>
              </a:tr>
              <a:tr h="370840">
                <a:tc>
                  <a:txBody>
                    <a:bodyPr/>
                    <a:lstStyle/>
                    <a:p>
                      <a:r>
                        <a:rPr lang="en-US">
                          <a:effectLst/>
                        </a:rPr>
                        <a:t>Uncontrolled (ocean)</a:t>
                      </a:r>
                    </a:p>
                  </a:txBody>
                  <a:tcPr marL="76200" marR="76200" marT="38100" marB="38100" anchor="ctr"/>
                </a:tc>
                <a:extLst>
                  <a:ext uri="{0D108BD9-81ED-4DB2-BD59-A6C34878D82A}">
                    <a16:rowId xmlns:a16="http://schemas.microsoft.com/office/drawing/2014/main" val="2636464880"/>
                  </a:ext>
                </a:extLst>
              </a:tr>
              <a:tr h="370840">
                <a:tc>
                  <a:txBody>
                    <a:bodyPr/>
                    <a:lstStyle/>
                    <a:p>
                      <a:r>
                        <a:rPr lang="en-US">
                          <a:effectLst/>
                        </a:rPr>
                        <a:t>Controlled (ocean)</a:t>
                      </a:r>
                    </a:p>
                  </a:txBody>
                  <a:tcPr marL="76200" marR="76200" marT="38100" marB="38100" anchor="ctr"/>
                </a:tc>
                <a:extLst>
                  <a:ext uri="{0D108BD9-81ED-4DB2-BD59-A6C34878D82A}">
                    <a16:rowId xmlns:a16="http://schemas.microsoft.com/office/drawing/2014/main" val="452694183"/>
                  </a:ext>
                </a:extLst>
              </a:tr>
              <a:tr h="370840">
                <a:tc>
                  <a:txBody>
                    <a:bodyPr/>
                    <a:lstStyle/>
                    <a:p>
                      <a:r>
                        <a:rPr lang="en-US">
                          <a:effectLst/>
                        </a:rPr>
                        <a:t>Failure (drone ship)</a:t>
                      </a:r>
                    </a:p>
                  </a:txBody>
                  <a:tcPr marL="76200" marR="76200" marT="38100" marB="38100" anchor="ctr"/>
                </a:tc>
                <a:extLst>
                  <a:ext uri="{0D108BD9-81ED-4DB2-BD59-A6C34878D82A}">
                    <a16:rowId xmlns:a16="http://schemas.microsoft.com/office/drawing/2014/main" val="2625065562"/>
                  </a:ext>
                </a:extLst>
              </a:tr>
              <a:tr h="370840">
                <a:tc>
                  <a:txBody>
                    <a:bodyPr/>
                    <a:lstStyle/>
                    <a:p>
                      <a:r>
                        <a:rPr lang="en-US">
                          <a:effectLst/>
                        </a:rPr>
                        <a:t>Precluded (drone ship)</a:t>
                      </a:r>
                    </a:p>
                  </a:txBody>
                  <a:tcPr marL="76200" marR="76200" marT="38100" marB="38100" anchor="ctr"/>
                </a:tc>
                <a:extLst>
                  <a:ext uri="{0D108BD9-81ED-4DB2-BD59-A6C34878D82A}">
                    <a16:rowId xmlns:a16="http://schemas.microsoft.com/office/drawing/2014/main" val="2918490397"/>
                  </a:ext>
                </a:extLst>
              </a:tr>
              <a:tr h="370840">
                <a:tc>
                  <a:txBody>
                    <a:bodyPr/>
                    <a:lstStyle/>
                    <a:p>
                      <a:r>
                        <a:rPr lang="en-US">
                          <a:effectLst/>
                        </a:rPr>
                        <a:t>Success (ground pad)</a:t>
                      </a:r>
                    </a:p>
                  </a:txBody>
                  <a:tcPr marL="76200" marR="76200" marT="38100" marB="38100" anchor="ctr"/>
                </a:tc>
                <a:extLst>
                  <a:ext uri="{0D108BD9-81ED-4DB2-BD59-A6C34878D82A}">
                    <a16:rowId xmlns:a16="http://schemas.microsoft.com/office/drawing/2014/main" val="4100367875"/>
                  </a:ext>
                </a:extLst>
              </a:tr>
              <a:tr h="370840">
                <a:tc>
                  <a:txBody>
                    <a:bodyPr/>
                    <a:lstStyle/>
                    <a:p>
                      <a:r>
                        <a:rPr lang="en-US">
                          <a:effectLst/>
                        </a:rPr>
                        <a:t>Success (drone ship)</a:t>
                      </a:r>
                    </a:p>
                  </a:txBody>
                  <a:tcPr marL="76200" marR="76200" marT="38100" marB="38100" anchor="ctr"/>
                </a:tc>
                <a:extLst>
                  <a:ext uri="{0D108BD9-81ED-4DB2-BD59-A6C34878D82A}">
                    <a16:rowId xmlns:a16="http://schemas.microsoft.com/office/drawing/2014/main" val="2888035020"/>
                  </a:ext>
                </a:extLst>
              </a:tr>
              <a:tr h="370840">
                <a:tc>
                  <a:txBody>
                    <a:bodyPr/>
                    <a:lstStyle/>
                    <a:p>
                      <a:r>
                        <a:rPr lang="en-US">
                          <a:effectLst/>
                        </a:rPr>
                        <a:t>Success</a:t>
                      </a:r>
                    </a:p>
                  </a:txBody>
                  <a:tcPr marL="76200" marR="76200" marT="38100" marB="38100" anchor="ctr"/>
                </a:tc>
                <a:extLst>
                  <a:ext uri="{0D108BD9-81ED-4DB2-BD59-A6C34878D82A}">
                    <a16:rowId xmlns:a16="http://schemas.microsoft.com/office/drawing/2014/main" val="1605842948"/>
                  </a:ext>
                </a:extLst>
              </a:tr>
              <a:tr h="370840">
                <a:tc>
                  <a:txBody>
                    <a:bodyPr/>
                    <a:lstStyle/>
                    <a:p>
                      <a:r>
                        <a:rPr lang="en-US">
                          <a:effectLst/>
                        </a:rPr>
                        <a:t>Failure</a:t>
                      </a:r>
                    </a:p>
                  </a:txBody>
                  <a:tcPr marL="76200" marR="76200" marT="38100" marB="38100" anchor="ctr"/>
                </a:tc>
                <a:extLst>
                  <a:ext uri="{0D108BD9-81ED-4DB2-BD59-A6C34878D82A}">
                    <a16:rowId xmlns:a16="http://schemas.microsoft.com/office/drawing/2014/main" val="3722096396"/>
                  </a:ext>
                </a:extLst>
              </a:tr>
              <a:tr h="370840">
                <a:tc>
                  <a:txBody>
                    <a:bodyPr/>
                    <a:lstStyle/>
                    <a:p>
                      <a:r>
                        <a:rPr lang="en-US" dirty="0">
                          <a:effectLst/>
                        </a:rPr>
                        <a:t>No </a:t>
                      </a:r>
                      <a:r>
                        <a:rPr lang="en-US" dirty="0" err="1">
                          <a:effectLst/>
                        </a:rPr>
                        <a:t>attemp</a:t>
                      </a:r>
                      <a:endParaRPr lang="en-US" dirty="0">
                        <a:effectLst/>
                      </a:endParaRPr>
                    </a:p>
                  </a:txBody>
                  <a:tcPr marL="76200" marR="76200" marT="38100" marB="38100" anchor="ctr"/>
                </a:tc>
                <a:extLst>
                  <a:ext uri="{0D108BD9-81ED-4DB2-BD59-A6C34878D82A}">
                    <a16:rowId xmlns:a16="http://schemas.microsoft.com/office/drawing/2014/main" val="199217249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95769" cy="160823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the maximum payload mass and query the booster version that have that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p:cNvGraphicFramePr>
            <a:graphicFrameLocks noGrp="1"/>
          </p:cNvGraphicFramePr>
          <p:nvPr>
            <p:extLst>
              <p:ext uri="{D42A27DB-BD31-4B8C-83A1-F6EECF244321}">
                <p14:modId xmlns:p14="http://schemas.microsoft.com/office/powerpoint/2010/main" val="1218728876"/>
              </p:ext>
            </p:extLst>
          </p:nvPr>
        </p:nvGraphicFramePr>
        <p:xfrm>
          <a:off x="6904348" y="1577974"/>
          <a:ext cx="3844717" cy="4820920"/>
        </p:xfrm>
        <a:graphic>
          <a:graphicData uri="http://schemas.openxmlformats.org/drawingml/2006/table">
            <a:tbl>
              <a:tblPr firstRow="1" bandRow="1">
                <a:tableStyleId>{5C22544A-7EE6-4342-B048-85BDC9FD1C3A}</a:tableStyleId>
              </a:tblPr>
              <a:tblGrid>
                <a:gridCol w="3844717">
                  <a:extLst>
                    <a:ext uri="{9D8B030D-6E8A-4147-A177-3AD203B41FA5}">
                      <a16:colId xmlns:a16="http://schemas.microsoft.com/office/drawing/2014/main" val="1171233024"/>
                    </a:ext>
                  </a:extLst>
                </a:gridCol>
              </a:tblGrid>
              <a:tr h="370840">
                <a:tc>
                  <a:txBody>
                    <a:bodyPr/>
                    <a:lstStyle/>
                    <a:p>
                      <a:pPr algn="ctr" fontAlgn="ctr"/>
                      <a:r>
                        <a:rPr lang="en-US" b="0" dirty="0" err="1">
                          <a:effectLst/>
                        </a:rPr>
                        <a:t>Booster_Version</a:t>
                      </a:r>
                      <a:endParaRPr lang="en-US" b="0" dirty="0">
                        <a:effectLst/>
                      </a:endParaRPr>
                    </a:p>
                  </a:txBody>
                  <a:tcPr marL="76200" marR="76200" marT="38100" marB="38100" anchor="ctr"/>
                </a:tc>
                <a:extLst>
                  <a:ext uri="{0D108BD9-81ED-4DB2-BD59-A6C34878D82A}">
                    <a16:rowId xmlns:a16="http://schemas.microsoft.com/office/drawing/2014/main" val="2236360860"/>
                  </a:ext>
                </a:extLst>
              </a:tr>
              <a:tr h="370840">
                <a:tc>
                  <a:txBody>
                    <a:bodyPr/>
                    <a:lstStyle/>
                    <a:p>
                      <a:r>
                        <a:rPr lang="en-US">
                          <a:effectLst/>
                        </a:rPr>
                        <a:t>F9 B5 B1048.4</a:t>
                      </a:r>
                    </a:p>
                  </a:txBody>
                  <a:tcPr marL="76200" marR="76200" marT="38100" marB="38100" anchor="ctr"/>
                </a:tc>
                <a:extLst>
                  <a:ext uri="{0D108BD9-81ED-4DB2-BD59-A6C34878D82A}">
                    <a16:rowId xmlns:a16="http://schemas.microsoft.com/office/drawing/2014/main" val="2891526393"/>
                  </a:ext>
                </a:extLst>
              </a:tr>
              <a:tr h="370840">
                <a:tc>
                  <a:txBody>
                    <a:bodyPr/>
                    <a:lstStyle/>
                    <a:p>
                      <a:r>
                        <a:rPr lang="en-US">
                          <a:effectLst/>
                        </a:rPr>
                        <a:t>F9 B5 B1049.4</a:t>
                      </a:r>
                    </a:p>
                  </a:txBody>
                  <a:tcPr marL="76200" marR="76200" marT="38100" marB="38100" anchor="ctr"/>
                </a:tc>
                <a:extLst>
                  <a:ext uri="{0D108BD9-81ED-4DB2-BD59-A6C34878D82A}">
                    <a16:rowId xmlns:a16="http://schemas.microsoft.com/office/drawing/2014/main" val="2343995440"/>
                  </a:ext>
                </a:extLst>
              </a:tr>
              <a:tr h="370840">
                <a:tc>
                  <a:txBody>
                    <a:bodyPr/>
                    <a:lstStyle/>
                    <a:p>
                      <a:r>
                        <a:rPr lang="en-US">
                          <a:effectLst/>
                        </a:rPr>
                        <a:t>F9 B5 B1051.3</a:t>
                      </a:r>
                    </a:p>
                  </a:txBody>
                  <a:tcPr marL="76200" marR="76200" marT="38100" marB="38100" anchor="ctr"/>
                </a:tc>
                <a:extLst>
                  <a:ext uri="{0D108BD9-81ED-4DB2-BD59-A6C34878D82A}">
                    <a16:rowId xmlns:a16="http://schemas.microsoft.com/office/drawing/2014/main" val="1366745546"/>
                  </a:ext>
                </a:extLst>
              </a:tr>
              <a:tr h="370840">
                <a:tc>
                  <a:txBody>
                    <a:bodyPr/>
                    <a:lstStyle/>
                    <a:p>
                      <a:r>
                        <a:rPr lang="en-US">
                          <a:effectLst/>
                        </a:rPr>
                        <a:t>F9 B5 B1056.4</a:t>
                      </a:r>
                    </a:p>
                  </a:txBody>
                  <a:tcPr marL="76200" marR="76200" marT="38100" marB="38100" anchor="ctr"/>
                </a:tc>
                <a:extLst>
                  <a:ext uri="{0D108BD9-81ED-4DB2-BD59-A6C34878D82A}">
                    <a16:rowId xmlns:a16="http://schemas.microsoft.com/office/drawing/2014/main" val="2444320230"/>
                  </a:ext>
                </a:extLst>
              </a:tr>
              <a:tr h="370840">
                <a:tc>
                  <a:txBody>
                    <a:bodyPr/>
                    <a:lstStyle/>
                    <a:p>
                      <a:r>
                        <a:rPr lang="en-US">
                          <a:effectLst/>
                        </a:rPr>
                        <a:t>F9 B5 B1048.5</a:t>
                      </a:r>
                    </a:p>
                  </a:txBody>
                  <a:tcPr marL="76200" marR="76200" marT="38100" marB="38100" anchor="ctr"/>
                </a:tc>
                <a:extLst>
                  <a:ext uri="{0D108BD9-81ED-4DB2-BD59-A6C34878D82A}">
                    <a16:rowId xmlns:a16="http://schemas.microsoft.com/office/drawing/2014/main" val="2414215524"/>
                  </a:ext>
                </a:extLst>
              </a:tr>
              <a:tr h="370840">
                <a:tc>
                  <a:txBody>
                    <a:bodyPr/>
                    <a:lstStyle/>
                    <a:p>
                      <a:r>
                        <a:rPr lang="en-US">
                          <a:effectLst/>
                        </a:rPr>
                        <a:t>F9 B5 B1051.4</a:t>
                      </a:r>
                    </a:p>
                  </a:txBody>
                  <a:tcPr marL="76200" marR="76200" marT="38100" marB="38100" anchor="ctr"/>
                </a:tc>
                <a:extLst>
                  <a:ext uri="{0D108BD9-81ED-4DB2-BD59-A6C34878D82A}">
                    <a16:rowId xmlns:a16="http://schemas.microsoft.com/office/drawing/2014/main" val="3695489199"/>
                  </a:ext>
                </a:extLst>
              </a:tr>
              <a:tr h="370840">
                <a:tc>
                  <a:txBody>
                    <a:bodyPr/>
                    <a:lstStyle/>
                    <a:p>
                      <a:r>
                        <a:rPr lang="en-US">
                          <a:effectLst/>
                        </a:rPr>
                        <a:t>F9 B5 B1049.5</a:t>
                      </a:r>
                    </a:p>
                  </a:txBody>
                  <a:tcPr marL="76200" marR="76200" marT="38100" marB="38100" anchor="ctr"/>
                </a:tc>
                <a:extLst>
                  <a:ext uri="{0D108BD9-81ED-4DB2-BD59-A6C34878D82A}">
                    <a16:rowId xmlns:a16="http://schemas.microsoft.com/office/drawing/2014/main" val="3538640043"/>
                  </a:ext>
                </a:extLst>
              </a:tr>
              <a:tr h="370840">
                <a:tc>
                  <a:txBody>
                    <a:bodyPr/>
                    <a:lstStyle/>
                    <a:p>
                      <a:r>
                        <a:rPr lang="en-US">
                          <a:effectLst/>
                        </a:rPr>
                        <a:t>F9 B5 B1060.2</a:t>
                      </a:r>
                    </a:p>
                  </a:txBody>
                  <a:tcPr marL="76200" marR="76200" marT="38100" marB="38100" anchor="ctr"/>
                </a:tc>
                <a:extLst>
                  <a:ext uri="{0D108BD9-81ED-4DB2-BD59-A6C34878D82A}">
                    <a16:rowId xmlns:a16="http://schemas.microsoft.com/office/drawing/2014/main" val="1242794654"/>
                  </a:ext>
                </a:extLst>
              </a:tr>
              <a:tr h="370840">
                <a:tc>
                  <a:txBody>
                    <a:bodyPr/>
                    <a:lstStyle/>
                    <a:p>
                      <a:r>
                        <a:rPr lang="en-US">
                          <a:effectLst/>
                        </a:rPr>
                        <a:t>F9 B5 B1058.3</a:t>
                      </a:r>
                    </a:p>
                  </a:txBody>
                  <a:tcPr marL="76200" marR="76200" marT="38100" marB="38100" anchor="ctr"/>
                </a:tc>
                <a:extLst>
                  <a:ext uri="{0D108BD9-81ED-4DB2-BD59-A6C34878D82A}">
                    <a16:rowId xmlns:a16="http://schemas.microsoft.com/office/drawing/2014/main" val="4133892934"/>
                  </a:ext>
                </a:extLst>
              </a:tr>
              <a:tr h="370840">
                <a:tc>
                  <a:txBody>
                    <a:bodyPr/>
                    <a:lstStyle/>
                    <a:p>
                      <a:r>
                        <a:rPr lang="en-US">
                          <a:effectLst/>
                        </a:rPr>
                        <a:t>F9 B5 B1051.6</a:t>
                      </a:r>
                    </a:p>
                  </a:txBody>
                  <a:tcPr marL="76200" marR="76200" marT="38100" marB="38100" anchor="ctr"/>
                </a:tc>
                <a:extLst>
                  <a:ext uri="{0D108BD9-81ED-4DB2-BD59-A6C34878D82A}">
                    <a16:rowId xmlns:a16="http://schemas.microsoft.com/office/drawing/2014/main" val="2420528690"/>
                  </a:ext>
                </a:extLst>
              </a:tr>
              <a:tr h="370840">
                <a:tc>
                  <a:txBody>
                    <a:bodyPr/>
                    <a:lstStyle/>
                    <a:p>
                      <a:r>
                        <a:rPr lang="en-US">
                          <a:effectLst/>
                        </a:rPr>
                        <a:t>F9 B5 B1060.3</a:t>
                      </a:r>
                    </a:p>
                  </a:txBody>
                  <a:tcPr marL="76200" marR="76200" marT="38100" marB="38100" anchor="ctr"/>
                </a:tc>
                <a:extLst>
                  <a:ext uri="{0D108BD9-81ED-4DB2-BD59-A6C34878D82A}">
                    <a16:rowId xmlns:a16="http://schemas.microsoft.com/office/drawing/2014/main" val="3842597235"/>
                  </a:ext>
                </a:extLst>
              </a:tr>
              <a:tr h="370840">
                <a:tc>
                  <a:txBody>
                    <a:bodyPr/>
                    <a:lstStyle/>
                    <a:p>
                      <a:r>
                        <a:rPr lang="en-US" dirty="0">
                          <a:effectLst/>
                        </a:rPr>
                        <a:t>F9 B5 B1049.7</a:t>
                      </a:r>
                    </a:p>
                  </a:txBody>
                  <a:tcPr marL="76200" marR="76200" marT="38100" marB="38100" anchor="ctr"/>
                </a:tc>
                <a:extLst>
                  <a:ext uri="{0D108BD9-81ED-4DB2-BD59-A6C34878D82A}">
                    <a16:rowId xmlns:a16="http://schemas.microsoft.com/office/drawing/2014/main" val="9793559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7477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Select the landing month, the landing outcome, booster version and launch site where the landing outcome are equal to ‘Failure (drone ship)’ and the year is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a 1"/>
          <p:cNvGraphicFramePr>
            <a:graphicFrameLocks noGrp="1"/>
          </p:cNvGraphicFramePr>
          <p:nvPr>
            <p:extLst>
              <p:ext uri="{D42A27DB-BD31-4B8C-83A1-F6EECF244321}">
                <p14:modId xmlns:p14="http://schemas.microsoft.com/office/powerpoint/2010/main" val="2459755267"/>
              </p:ext>
            </p:extLst>
          </p:nvPr>
        </p:nvGraphicFramePr>
        <p:xfrm>
          <a:off x="1958372" y="3705547"/>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08301765"/>
                    </a:ext>
                  </a:extLst>
                </a:gridCol>
                <a:gridCol w="2032000">
                  <a:extLst>
                    <a:ext uri="{9D8B030D-6E8A-4147-A177-3AD203B41FA5}">
                      <a16:colId xmlns:a16="http://schemas.microsoft.com/office/drawing/2014/main" val="4209499817"/>
                    </a:ext>
                  </a:extLst>
                </a:gridCol>
                <a:gridCol w="2032000">
                  <a:extLst>
                    <a:ext uri="{9D8B030D-6E8A-4147-A177-3AD203B41FA5}">
                      <a16:colId xmlns:a16="http://schemas.microsoft.com/office/drawing/2014/main" val="2185069975"/>
                    </a:ext>
                  </a:extLst>
                </a:gridCol>
                <a:gridCol w="2032000">
                  <a:extLst>
                    <a:ext uri="{9D8B030D-6E8A-4147-A177-3AD203B41FA5}">
                      <a16:colId xmlns:a16="http://schemas.microsoft.com/office/drawing/2014/main" val="2429848235"/>
                    </a:ext>
                  </a:extLst>
                </a:gridCol>
              </a:tblGrid>
              <a:tr h="370840">
                <a:tc>
                  <a:txBody>
                    <a:bodyPr/>
                    <a:lstStyle/>
                    <a:p>
                      <a:pPr algn="r" fontAlgn="ctr"/>
                      <a:r>
                        <a:rPr lang="en-US" b="0">
                          <a:effectLst/>
                        </a:rPr>
                        <a:t>month</a:t>
                      </a:r>
                    </a:p>
                  </a:txBody>
                  <a:tcPr marL="76200" marR="76200" marT="38100" marB="38100" anchor="ctr"/>
                </a:tc>
                <a:tc>
                  <a:txBody>
                    <a:bodyPr/>
                    <a:lstStyle/>
                    <a:p>
                      <a:pPr algn="r" fontAlgn="ctr"/>
                      <a:r>
                        <a:rPr lang="en-US" b="0">
                          <a:effectLst/>
                        </a:rPr>
                        <a:t>Landing _Outcome</a:t>
                      </a:r>
                    </a:p>
                  </a:txBody>
                  <a:tcPr marL="76200" marR="76200" marT="38100" marB="38100" anchor="ctr"/>
                </a:tc>
                <a:tc>
                  <a:txBody>
                    <a:bodyPr/>
                    <a:lstStyle/>
                    <a:p>
                      <a:pPr algn="r" fontAlgn="ctr"/>
                      <a:r>
                        <a:rPr lang="en-US" b="0">
                          <a:effectLst/>
                        </a:rPr>
                        <a:t>Booster_Version</a:t>
                      </a:r>
                    </a:p>
                  </a:txBody>
                  <a:tcPr marL="76200" marR="76200" marT="38100" marB="38100" anchor="ctr"/>
                </a:tc>
                <a:tc>
                  <a:txBody>
                    <a:bodyPr/>
                    <a:lstStyle/>
                    <a:p>
                      <a:pPr algn="r" fontAlgn="ctr"/>
                      <a:r>
                        <a:rPr lang="en-US" b="0">
                          <a:effectLst/>
                        </a:rPr>
                        <a:t>Launch_Site</a:t>
                      </a:r>
                    </a:p>
                  </a:txBody>
                  <a:tcPr marL="76200" marR="76200" marT="38100" marB="38100" anchor="ctr"/>
                </a:tc>
                <a:extLst>
                  <a:ext uri="{0D108BD9-81ED-4DB2-BD59-A6C34878D82A}">
                    <a16:rowId xmlns:a16="http://schemas.microsoft.com/office/drawing/2014/main" val="1049604203"/>
                  </a:ext>
                </a:extLst>
              </a:tr>
              <a:tr h="370840">
                <a:tc>
                  <a:txBody>
                    <a:bodyPr/>
                    <a:lstStyle/>
                    <a:p>
                      <a:r>
                        <a:rPr lang="en-US">
                          <a:effectLst/>
                        </a:rPr>
                        <a:t>01</a:t>
                      </a:r>
                    </a:p>
                  </a:txBody>
                  <a:tcPr marL="76200" marR="76200" marT="38100" marB="38100" anchor="ctr"/>
                </a:tc>
                <a:tc>
                  <a:txBody>
                    <a:bodyPr/>
                    <a:lstStyle/>
                    <a:p>
                      <a:r>
                        <a:rPr lang="en-US">
                          <a:effectLst/>
                        </a:rPr>
                        <a:t>Failure (drone ship)</a:t>
                      </a:r>
                    </a:p>
                  </a:txBody>
                  <a:tcPr marL="76200" marR="76200" marT="38100" marB="38100" anchor="ctr"/>
                </a:tc>
                <a:tc>
                  <a:txBody>
                    <a:bodyPr/>
                    <a:lstStyle/>
                    <a:p>
                      <a:r>
                        <a:rPr lang="en-US">
                          <a:effectLst/>
                        </a:rPr>
                        <a:t>F9 v1.1 B1012</a:t>
                      </a:r>
                    </a:p>
                  </a:txBody>
                  <a:tcPr marL="76200" marR="76200" marT="38100" marB="38100" anchor="ctr"/>
                </a:tc>
                <a:tc>
                  <a:txBody>
                    <a:bodyPr/>
                    <a:lstStyle/>
                    <a:p>
                      <a:r>
                        <a:rPr lang="en-US">
                          <a:effectLst/>
                        </a:rPr>
                        <a:t>CCAFS LC-40</a:t>
                      </a:r>
                    </a:p>
                  </a:txBody>
                  <a:tcPr marL="76200" marR="76200" marT="38100" marB="38100" anchor="ctr"/>
                </a:tc>
                <a:extLst>
                  <a:ext uri="{0D108BD9-81ED-4DB2-BD59-A6C34878D82A}">
                    <a16:rowId xmlns:a16="http://schemas.microsoft.com/office/drawing/2014/main" val="3692979430"/>
                  </a:ext>
                </a:extLst>
              </a:tr>
              <a:tr h="370840">
                <a:tc>
                  <a:txBody>
                    <a:bodyPr/>
                    <a:lstStyle/>
                    <a:p>
                      <a:r>
                        <a:rPr lang="en-US">
                          <a:effectLst/>
                        </a:rPr>
                        <a:t>04</a:t>
                      </a:r>
                    </a:p>
                  </a:txBody>
                  <a:tcPr marL="76200" marR="76200" marT="38100" marB="38100" anchor="ctr"/>
                </a:tc>
                <a:tc>
                  <a:txBody>
                    <a:bodyPr/>
                    <a:lstStyle/>
                    <a:p>
                      <a:r>
                        <a:rPr lang="en-US">
                          <a:effectLst/>
                        </a:rPr>
                        <a:t>Failure (drone ship)</a:t>
                      </a:r>
                    </a:p>
                  </a:txBody>
                  <a:tcPr marL="76200" marR="76200" marT="38100" marB="38100" anchor="ctr"/>
                </a:tc>
                <a:tc>
                  <a:txBody>
                    <a:bodyPr/>
                    <a:lstStyle/>
                    <a:p>
                      <a:r>
                        <a:rPr lang="en-US">
                          <a:effectLst/>
                        </a:rPr>
                        <a:t>F9 v1.1 B1015</a:t>
                      </a:r>
                    </a:p>
                  </a:txBody>
                  <a:tcPr marL="76200" marR="76200" marT="38100" marB="38100" anchor="ctr"/>
                </a:tc>
                <a:tc>
                  <a:txBody>
                    <a:bodyPr/>
                    <a:lstStyle/>
                    <a:p>
                      <a:r>
                        <a:rPr lang="en-US" dirty="0">
                          <a:effectLst/>
                        </a:rPr>
                        <a:t>CCAFS LC-40</a:t>
                      </a:r>
                    </a:p>
                  </a:txBody>
                  <a:tcPr marL="76200" marR="76200" marT="38100" marB="38100" anchor="ctr"/>
                </a:tc>
                <a:extLst>
                  <a:ext uri="{0D108BD9-81ED-4DB2-BD59-A6C34878D82A}">
                    <a16:rowId xmlns:a16="http://schemas.microsoft.com/office/drawing/2014/main" val="1837817911"/>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48315"/>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Showing the count of rows where the Landing outcome were a success and the date was between 4-06-2010 and 20-03-2017, ordered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a 1"/>
          <p:cNvGraphicFramePr>
            <a:graphicFrameLocks noGrp="1"/>
          </p:cNvGraphicFramePr>
          <p:nvPr>
            <p:extLst>
              <p:ext uri="{D42A27DB-BD31-4B8C-83A1-F6EECF244321}">
                <p14:modId xmlns:p14="http://schemas.microsoft.com/office/powerpoint/2010/main" val="1692570630"/>
              </p:ext>
            </p:extLst>
          </p:nvPr>
        </p:nvGraphicFramePr>
        <p:xfrm>
          <a:off x="2889114" y="3406878"/>
          <a:ext cx="5301575" cy="1483360"/>
        </p:xfrm>
        <a:graphic>
          <a:graphicData uri="http://schemas.openxmlformats.org/drawingml/2006/table">
            <a:tbl>
              <a:tblPr firstRow="1" bandRow="1">
                <a:tableStyleId>{5C22544A-7EE6-4342-B048-85BDC9FD1C3A}</a:tableStyleId>
              </a:tblPr>
              <a:tblGrid>
                <a:gridCol w="3481324">
                  <a:extLst>
                    <a:ext uri="{9D8B030D-6E8A-4147-A177-3AD203B41FA5}">
                      <a16:colId xmlns:a16="http://schemas.microsoft.com/office/drawing/2014/main" val="3668297838"/>
                    </a:ext>
                  </a:extLst>
                </a:gridCol>
                <a:gridCol w="1820251">
                  <a:extLst>
                    <a:ext uri="{9D8B030D-6E8A-4147-A177-3AD203B41FA5}">
                      <a16:colId xmlns:a16="http://schemas.microsoft.com/office/drawing/2014/main" val="187361969"/>
                    </a:ext>
                  </a:extLst>
                </a:gridCol>
              </a:tblGrid>
              <a:tr h="370840">
                <a:tc>
                  <a:txBody>
                    <a:bodyPr/>
                    <a:lstStyle/>
                    <a:p>
                      <a:pPr algn="ctr" fontAlgn="ctr"/>
                      <a:r>
                        <a:rPr lang="en-US" b="0" dirty="0">
                          <a:effectLst/>
                        </a:rPr>
                        <a:t>Landing _Outcome</a:t>
                      </a:r>
                    </a:p>
                  </a:txBody>
                  <a:tcPr marL="76200" marR="76200" marT="38100" marB="38100" anchor="ctr"/>
                </a:tc>
                <a:tc>
                  <a:txBody>
                    <a:bodyPr/>
                    <a:lstStyle/>
                    <a:p>
                      <a:pPr algn="ctr" fontAlgn="ctr"/>
                      <a:r>
                        <a:rPr lang="en-US" b="0" dirty="0">
                          <a:effectLst/>
                        </a:rPr>
                        <a:t>COUNT</a:t>
                      </a:r>
                    </a:p>
                  </a:txBody>
                  <a:tcPr marL="76200" marR="76200" marT="38100" marB="38100" anchor="ctr"/>
                </a:tc>
                <a:extLst>
                  <a:ext uri="{0D108BD9-81ED-4DB2-BD59-A6C34878D82A}">
                    <a16:rowId xmlns:a16="http://schemas.microsoft.com/office/drawing/2014/main" val="2734004345"/>
                  </a:ext>
                </a:extLst>
              </a:tr>
              <a:tr h="370840">
                <a:tc>
                  <a:txBody>
                    <a:bodyPr/>
                    <a:lstStyle/>
                    <a:p>
                      <a:r>
                        <a:rPr lang="en-US">
                          <a:effectLst/>
                        </a:rPr>
                        <a:t>Success</a:t>
                      </a:r>
                    </a:p>
                  </a:txBody>
                  <a:tcPr marL="76200" marR="76200" marT="38100" marB="38100" anchor="ctr"/>
                </a:tc>
                <a:tc>
                  <a:txBody>
                    <a:bodyPr/>
                    <a:lstStyle/>
                    <a:p>
                      <a:r>
                        <a:rPr lang="en-US">
                          <a:effectLst/>
                        </a:rPr>
                        <a:t>20</a:t>
                      </a:r>
                    </a:p>
                  </a:txBody>
                  <a:tcPr marL="76200" marR="76200" marT="38100" marB="38100" anchor="ctr"/>
                </a:tc>
                <a:extLst>
                  <a:ext uri="{0D108BD9-81ED-4DB2-BD59-A6C34878D82A}">
                    <a16:rowId xmlns:a16="http://schemas.microsoft.com/office/drawing/2014/main" val="742463922"/>
                  </a:ext>
                </a:extLst>
              </a:tr>
              <a:tr h="370840">
                <a:tc>
                  <a:txBody>
                    <a:bodyPr/>
                    <a:lstStyle/>
                    <a:p>
                      <a:r>
                        <a:rPr lang="en-US">
                          <a:effectLst/>
                        </a:rPr>
                        <a:t>Success (drone ship)</a:t>
                      </a:r>
                    </a:p>
                  </a:txBody>
                  <a:tcPr marL="76200" marR="76200" marT="38100" marB="38100" anchor="ctr"/>
                </a:tc>
                <a:tc>
                  <a:txBody>
                    <a:bodyPr/>
                    <a:lstStyle/>
                    <a:p>
                      <a:r>
                        <a:rPr lang="en-US">
                          <a:effectLst/>
                        </a:rPr>
                        <a:t>8</a:t>
                      </a:r>
                    </a:p>
                  </a:txBody>
                  <a:tcPr marL="76200" marR="76200" marT="38100" marB="38100" anchor="ctr"/>
                </a:tc>
                <a:extLst>
                  <a:ext uri="{0D108BD9-81ED-4DB2-BD59-A6C34878D82A}">
                    <a16:rowId xmlns:a16="http://schemas.microsoft.com/office/drawing/2014/main" val="2662943148"/>
                  </a:ext>
                </a:extLst>
              </a:tr>
              <a:tr h="370840">
                <a:tc>
                  <a:txBody>
                    <a:bodyPr/>
                    <a:lstStyle/>
                    <a:p>
                      <a:r>
                        <a:rPr lang="en-US">
                          <a:effectLst/>
                        </a:rPr>
                        <a:t>Success (ground pad)</a:t>
                      </a:r>
                    </a:p>
                  </a:txBody>
                  <a:tcPr marL="76200" marR="76200" marT="38100" marB="38100" anchor="ctr"/>
                </a:tc>
                <a:tc>
                  <a:txBody>
                    <a:bodyPr/>
                    <a:lstStyle/>
                    <a:p>
                      <a:r>
                        <a:rPr lang="en-US" dirty="0">
                          <a:effectLst/>
                        </a:rPr>
                        <a:t>6</a:t>
                      </a:r>
                    </a:p>
                  </a:txBody>
                  <a:tcPr marL="76200" marR="76200" marT="38100" marB="38100" anchor="ctr"/>
                </a:tc>
                <a:extLst>
                  <a:ext uri="{0D108BD9-81ED-4DB2-BD59-A6C34878D82A}">
                    <a16:rowId xmlns:a16="http://schemas.microsoft.com/office/drawing/2014/main" val="102071090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11616"/>
            <a:ext cx="9745589" cy="577107"/>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The map shows where Falcon 9 launches have taken place</a:t>
            </a:r>
            <a:r>
              <a:rPr lang="en-US" sz="2200" dirty="0" smtClean="0">
                <a:solidFill>
                  <a:schemeClr val="accent3">
                    <a:lumMod val="25000"/>
                  </a:schemeClr>
                </a:solidFill>
                <a:latin typeface="Abadi"/>
              </a:rPr>
              <a:t>. There are three different launch places but two global cluster, one in the Florida and the other near Los Angeles. This are near the ocean.</a:t>
            </a: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a:t>
            </a:r>
            <a:endParaRPr lang="en-US" dirty="0">
              <a:solidFill>
                <a:srgbClr val="0B49CB"/>
              </a:solidFill>
              <a:latin typeface="Abadi"/>
            </a:endParaRPr>
          </a:p>
        </p:txBody>
      </p:sp>
      <p:pic>
        <p:nvPicPr>
          <p:cNvPr id="4" name="Imagen 3"/>
          <p:cNvPicPr>
            <a:picLocks noChangeAspect="1"/>
          </p:cNvPicPr>
          <p:nvPr/>
        </p:nvPicPr>
        <p:blipFill>
          <a:blip r:embed="rId3"/>
          <a:stretch>
            <a:fillRect/>
          </a:stretch>
        </p:blipFill>
        <p:spPr>
          <a:xfrm>
            <a:off x="2146875" y="2479084"/>
            <a:ext cx="6753934" cy="404786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6112"/>
            <a:ext cx="9745589" cy="8883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map we can see in each location the distribution of results, in red the Failed ones and in green the Successful ones.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outcomes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3042128" y="2521391"/>
            <a:ext cx="5790587" cy="40527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2"/>
            <a:ext cx="10530114" cy="3935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is a US aerospace manufacturing and space transportation services company, is at the forefront of the industry because its launch costs are the lowest in the market, in large part due to the fact that it reuses the first state. Therefore if we can determine if the first stage will land, we can determine the cost of a launch</a:t>
            </a:r>
            <a:r>
              <a:rPr lang="en-US" sz="1800" dirty="0" smtClean="0">
                <a:solidFill>
                  <a:schemeClr val="accent3">
                    <a:lumMod val="25000"/>
                  </a:schemeClr>
                </a:solidFill>
                <a:latin typeface="Abadi" panose="020B0604020104020204" pitchFamily="34" charset="0"/>
              </a:rPr>
              <a:t>. For the project are taking in account the Falcon 9 rockets.</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smtClean="0">
                <a:solidFill>
                  <a:schemeClr val="accent3">
                    <a:lumMod val="25000"/>
                  </a:schemeClr>
                </a:solidFill>
                <a:latin typeface="Abadi" panose="020B0604020104020204" pitchFamily="34" charset="0"/>
              </a:rPr>
              <a:t>What attributes of a landing can be used to predict if is successful or not?</a:t>
            </a:r>
          </a:p>
          <a:p>
            <a:pPr lvl="1">
              <a:spcBef>
                <a:spcPts val="1400"/>
              </a:spcBef>
            </a:pPr>
            <a:r>
              <a:rPr lang="en-US" sz="1800" dirty="0" smtClean="0">
                <a:solidFill>
                  <a:schemeClr val="accent3">
                    <a:lumMod val="25000"/>
                  </a:schemeClr>
                </a:solidFill>
                <a:latin typeface="Abadi" panose="020B0604020104020204" pitchFamily="34" charset="0"/>
              </a:rPr>
              <a:t>What is Machine Learning model that can predict with the major precision if a landing is successful or not?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027692" cy="87741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launch sites are far away from cities where the failed landings can be dangerous.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Imagen 1"/>
          <p:cNvPicPr>
            <a:picLocks noChangeAspect="1"/>
          </p:cNvPicPr>
          <p:nvPr/>
        </p:nvPicPr>
        <p:blipFill>
          <a:blip r:embed="rId3"/>
          <a:stretch>
            <a:fillRect/>
          </a:stretch>
        </p:blipFill>
        <p:spPr>
          <a:xfrm>
            <a:off x="1416996" y="2699041"/>
            <a:ext cx="9380706" cy="36922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6672" y="1626315"/>
            <a:ext cx="9745589" cy="87866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pie chart we can see how the major part of landing successes are from KSC LC-40</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 for all sites</a:t>
            </a:r>
            <a:endParaRPr lang="en-US" dirty="0">
              <a:solidFill>
                <a:srgbClr val="0B49CB"/>
              </a:solidFill>
              <a:latin typeface="Abadi"/>
            </a:endParaRPr>
          </a:p>
        </p:txBody>
      </p:sp>
      <p:pic>
        <p:nvPicPr>
          <p:cNvPr id="2" name="Imagen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92768" y="2704289"/>
            <a:ext cx="5822004" cy="35462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053762"/>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pie char we can see how the site launch with the highest success ratio is the KSC LC-39A with almost 70% of success.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Site highest success ratio</a:t>
            </a:r>
            <a:endParaRPr lang="en-US" dirty="0">
              <a:solidFill>
                <a:srgbClr val="0B49CB"/>
              </a:solidFill>
              <a:latin typeface="Abadi"/>
            </a:endParaRPr>
          </a:p>
        </p:txBody>
      </p:sp>
      <p:pic>
        <p:nvPicPr>
          <p:cNvPr id="4" name="Imagen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9182" t="29519" r="40280" b="32692"/>
          <a:stretch/>
        </p:blipFill>
        <p:spPr>
          <a:xfrm>
            <a:off x="3784060" y="2879387"/>
            <a:ext cx="3954591" cy="39413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63427"/>
            <a:ext cx="10414662" cy="732749"/>
          </a:xfrm>
          <a:prstGeom prst="rect">
            <a:avLst/>
          </a:prstGeom>
        </p:spPr>
        <p:txBody>
          <a:bodyPr lIns="91440" tIns="45720" rIns="91440" bIns="4572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can see the flights class  for every booster version and the relation with the payload mass, the booster version with the highest success rate is the B5.</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Imagen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37054" y="2396176"/>
            <a:ext cx="11020918" cy="348519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13467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In the bar chart we can see that the train accuracy is the highest for the tree model but the best test accuracy is for equal for lineal the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p:cNvPicPr>
            <a:picLocks noChangeAspect="1"/>
          </p:cNvPicPr>
          <p:nvPr/>
        </p:nvPicPr>
        <p:blipFill>
          <a:blip r:embed="rId3"/>
          <a:stretch>
            <a:fillRect/>
          </a:stretch>
        </p:blipFill>
        <p:spPr>
          <a:xfrm>
            <a:off x="6114149" y="1845340"/>
            <a:ext cx="5343823" cy="34225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87206"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lineal models had the same precision, with some error for the predicted landing that in the reality did not land. In this cases we had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888076" y="1774100"/>
            <a:ext cx="5055541" cy="39040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7905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site launch seems to have a correlation with a successful landing, in </a:t>
            </a:r>
            <a:r>
              <a:rPr lang="en-US" sz="2200" dirty="0">
                <a:solidFill>
                  <a:schemeClr val="accent3">
                    <a:lumMod val="25000"/>
                  </a:schemeClr>
                </a:solidFill>
                <a:latin typeface="Abadi" panose="020B0604020104020204" pitchFamily="34" charset="0"/>
              </a:rPr>
              <a:t>this case the SC </a:t>
            </a:r>
            <a:r>
              <a:rPr lang="en-US" sz="2200" dirty="0" smtClean="0">
                <a:solidFill>
                  <a:schemeClr val="accent3">
                    <a:lumMod val="25000"/>
                  </a:schemeClr>
                </a:solidFill>
                <a:latin typeface="Abadi" panose="020B0604020104020204" pitchFamily="34" charset="0"/>
              </a:rPr>
              <a:t>LC-39A site has the highest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payload mass seems to have a positive correlation with a successful landing, over the 7500 kg the success rate is high.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is possible to predict the success or not of a landing using a supervised machine leaning model, SVC, Logistic Regression and KNN had the same precision in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All the project with the different assets are in the GitHub repository:</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https://github.com/FabianPedreros/IBM-Data-Science-Capstone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93672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r>
              <a:rPr lang="en-US" sz="8800" dirty="0" smtClean="0">
                <a:solidFill>
                  <a:schemeClr val="accent3">
                    <a:lumMod val="25000"/>
                  </a:schemeClr>
                </a:solidFill>
                <a:latin typeface="Abadi"/>
              </a:rPr>
              <a:t>:</a:t>
            </a:r>
          </a:p>
          <a:p>
            <a:pPr lvl="1">
              <a:lnSpc>
                <a:spcPct val="120000"/>
              </a:lnSpc>
              <a:spcBef>
                <a:spcPts val="1400"/>
              </a:spcBef>
            </a:pPr>
            <a:r>
              <a:rPr lang="en-US" sz="8400" dirty="0" smtClean="0">
                <a:solidFill>
                  <a:schemeClr val="accent3">
                    <a:lumMod val="25000"/>
                  </a:schemeClr>
                </a:solidFill>
                <a:latin typeface="Abadi"/>
              </a:rPr>
              <a:t>The data collection of the Falcon 9 landings is done using two sources:</a:t>
            </a:r>
          </a:p>
          <a:p>
            <a:pPr lvl="2">
              <a:lnSpc>
                <a:spcPct val="120000"/>
              </a:lnSpc>
              <a:spcBef>
                <a:spcPts val="1400"/>
              </a:spcBef>
            </a:pPr>
            <a:r>
              <a:rPr lang="en-US" sz="8000" dirty="0" err="1">
                <a:solidFill>
                  <a:schemeClr val="accent3">
                    <a:lumMod val="25000"/>
                  </a:schemeClr>
                </a:solidFill>
                <a:latin typeface="Abadi"/>
              </a:rPr>
              <a:t>SpaceX</a:t>
            </a:r>
            <a:r>
              <a:rPr lang="en-US" sz="8000" dirty="0">
                <a:solidFill>
                  <a:schemeClr val="accent3">
                    <a:lumMod val="25000"/>
                  </a:schemeClr>
                </a:solidFill>
                <a:latin typeface="Abadi"/>
              </a:rPr>
              <a:t> API (</a:t>
            </a:r>
            <a:r>
              <a:rPr lang="en-US" sz="8000" dirty="0">
                <a:solidFill>
                  <a:schemeClr val="accent3">
                    <a:lumMod val="25000"/>
                  </a:schemeClr>
                </a:solidFill>
                <a:latin typeface="Abadi"/>
                <a:hlinkClick r:id="rId4"/>
              </a:rPr>
              <a:t>https://api.spacexdata.com/v4/rockets</a:t>
            </a:r>
            <a:r>
              <a:rPr lang="en-US" sz="8000" dirty="0" smtClean="0">
                <a:solidFill>
                  <a:schemeClr val="accent3">
                    <a:lumMod val="25000"/>
                  </a:schemeClr>
                </a:solidFill>
                <a:latin typeface="Abadi"/>
                <a:hlinkClick r:id="rId4"/>
              </a:rPr>
              <a:t>/)</a:t>
            </a:r>
            <a:endParaRPr lang="en-US" sz="8000" dirty="0" smtClean="0">
              <a:solidFill>
                <a:schemeClr val="accent3">
                  <a:lumMod val="25000"/>
                </a:schemeClr>
              </a:solidFill>
              <a:latin typeface="Abadi"/>
            </a:endParaRPr>
          </a:p>
          <a:p>
            <a:pPr lvl="2">
              <a:lnSpc>
                <a:spcPct val="120000"/>
              </a:lnSpc>
              <a:spcBef>
                <a:spcPts val="1400"/>
              </a:spcBef>
            </a:pPr>
            <a:r>
              <a:rPr lang="en-US" sz="8000" dirty="0">
                <a:solidFill>
                  <a:schemeClr val="accent3">
                    <a:lumMod val="25000"/>
                  </a:schemeClr>
                </a:solidFill>
                <a:latin typeface="Abadi"/>
              </a:rPr>
              <a:t>Public data from Wikipedia (</a:t>
            </a:r>
            <a:r>
              <a:rPr lang="en-US" sz="8000" dirty="0">
                <a:solidFill>
                  <a:schemeClr val="accent3">
                    <a:lumMod val="25000"/>
                  </a:schemeClr>
                </a:solidFill>
                <a:latin typeface="Abadi"/>
                <a:hlinkClick r:id="rId5"/>
              </a:rPr>
              <a:t>https://en.wikipedia.org/w/index.php?title=List_of_Falcon_9_and_Falcon_Heavy_launches&amp;oldid=1027686922</a:t>
            </a:r>
            <a:r>
              <a:rPr lang="en-US" sz="8000" dirty="0">
                <a:solidFill>
                  <a:schemeClr val="accent3">
                    <a:lumMod val="25000"/>
                  </a:schemeClr>
                </a:solidFill>
                <a:latin typeface="Abadi"/>
              </a:rPr>
              <a:t>)</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Summarized </a:t>
            </a:r>
            <a:r>
              <a:rPr lang="en-US" sz="7600" dirty="0">
                <a:solidFill>
                  <a:schemeClr val="bg2">
                    <a:lumMod val="50000"/>
                  </a:schemeClr>
                </a:solidFill>
                <a:latin typeface="Abadi"/>
              </a:rPr>
              <a:t>data analysis is performed to understand the distributions of landings by orbit and launch sites, as well as the creation of the dependent variable 'Class', which identifies whether a landing was successful (1) or </a:t>
            </a:r>
            <a:r>
              <a:rPr lang="en-US" sz="7600" dirty="0" smtClean="0">
                <a:solidFill>
                  <a:schemeClr val="bg2">
                    <a:lumMod val="50000"/>
                  </a:schemeClr>
                </a:solidFill>
                <a:latin typeface="Abadi"/>
              </a:rPr>
              <a:t>not (0</a:t>
            </a:r>
            <a:r>
              <a:rPr lang="en-US" sz="7600" dirty="0">
                <a:solidFill>
                  <a:schemeClr val="bg2">
                    <a:lumMod val="50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797702" y="6025573"/>
            <a:ext cx="660270" cy="401638"/>
          </a:xfrm>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8161"/>
            <a:ext cx="1010481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2600" dirty="0">
                <a:solidFill>
                  <a:srgbClr val="0B49CB"/>
                </a:solidFill>
                <a:latin typeface="Abadi"/>
              </a:rPr>
              <a:t>Executive Summary</a:t>
            </a:r>
          </a:p>
          <a:p>
            <a:pPr>
              <a:lnSpc>
                <a:spcPct val="11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1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1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100" dirty="0" smtClean="0">
                <a:solidFill>
                  <a:schemeClr val="accent3">
                    <a:lumMod val="25000"/>
                  </a:schemeClr>
                </a:solidFill>
                <a:latin typeface="Abadi"/>
              </a:rPr>
              <a:t>Normalization and data encoding was need it due to the nature of the variables.</a:t>
            </a:r>
          </a:p>
          <a:p>
            <a:pPr lvl="1">
              <a:lnSpc>
                <a:spcPct val="120000"/>
              </a:lnSpc>
              <a:spcBef>
                <a:spcPts val="1400"/>
              </a:spcBef>
            </a:pPr>
            <a:r>
              <a:rPr lang="en-US" sz="2100" dirty="0" smtClean="0">
                <a:solidFill>
                  <a:schemeClr val="accent3">
                    <a:lumMod val="25000"/>
                  </a:schemeClr>
                </a:solidFill>
                <a:latin typeface="Abadi"/>
              </a:rPr>
              <a:t>Training </a:t>
            </a:r>
            <a:r>
              <a:rPr lang="en-US" sz="2100" dirty="0">
                <a:solidFill>
                  <a:schemeClr val="accent3">
                    <a:lumMod val="25000"/>
                  </a:schemeClr>
                </a:solidFill>
                <a:latin typeface="Abadi"/>
              </a:rPr>
              <a:t>and test datasets have been created for the independent variables that explain whether a spacecraft lands or not. </a:t>
            </a:r>
            <a:endParaRPr lang="en-US" sz="2100" dirty="0" smtClean="0">
              <a:solidFill>
                <a:schemeClr val="accent3">
                  <a:lumMod val="25000"/>
                </a:schemeClr>
              </a:solidFill>
              <a:latin typeface="Abadi"/>
            </a:endParaRPr>
          </a:p>
          <a:p>
            <a:pPr lvl="1">
              <a:lnSpc>
                <a:spcPct val="120000"/>
              </a:lnSpc>
              <a:spcBef>
                <a:spcPts val="1400"/>
              </a:spcBef>
            </a:pPr>
            <a:r>
              <a:rPr lang="en-US" sz="2100" dirty="0" smtClean="0">
                <a:solidFill>
                  <a:schemeClr val="accent3">
                    <a:lumMod val="25000"/>
                  </a:schemeClr>
                </a:solidFill>
                <a:latin typeface="Abadi"/>
              </a:rPr>
              <a:t>Three </a:t>
            </a:r>
            <a:r>
              <a:rPr lang="en-US" sz="2100" dirty="0">
                <a:solidFill>
                  <a:schemeClr val="accent3">
                    <a:lumMod val="25000"/>
                  </a:schemeClr>
                </a:solidFill>
                <a:latin typeface="Abadi"/>
              </a:rPr>
              <a:t>different classification algorithms (SVM, Classification Trees and Logistic Regression) are trained</a:t>
            </a:r>
            <a:r>
              <a:rPr lang="en-US" sz="2100" dirty="0" smtClean="0">
                <a:solidFill>
                  <a:schemeClr val="accent3">
                    <a:lumMod val="25000"/>
                  </a:schemeClr>
                </a:solidFill>
                <a:latin typeface="Abadi"/>
              </a:rPr>
              <a:t>.</a:t>
            </a:r>
          </a:p>
          <a:p>
            <a:pPr lvl="1">
              <a:lnSpc>
                <a:spcPct val="120000"/>
              </a:lnSpc>
              <a:spcBef>
                <a:spcPts val="1400"/>
              </a:spcBef>
            </a:pPr>
            <a:r>
              <a:rPr lang="en-US" sz="2100" dirty="0" smtClean="0">
                <a:solidFill>
                  <a:schemeClr val="accent3">
                    <a:lumMod val="25000"/>
                  </a:schemeClr>
                </a:solidFill>
                <a:latin typeface="Abadi"/>
              </a:rPr>
              <a:t>Grid </a:t>
            </a:r>
            <a:r>
              <a:rPr lang="en-US" sz="2100" dirty="0">
                <a:solidFill>
                  <a:schemeClr val="accent3">
                    <a:lumMod val="25000"/>
                  </a:schemeClr>
                </a:solidFill>
                <a:latin typeface="Abadi"/>
              </a:rPr>
              <a:t>Search is used to establish which are the best </a:t>
            </a:r>
            <a:r>
              <a:rPr lang="en-US" sz="2100" dirty="0" smtClean="0">
                <a:solidFill>
                  <a:schemeClr val="accent3">
                    <a:lumMod val="25000"/>
                  </a:schemeClr>
                </a:solidFill>
                <a:latin typeface="Abadi"/>
              </a:rPr>
              <a:t>hyper parameters </a:t>
            </a:r>
            <a:r>
              <a:rPr lang="en-US" sz="2100" dirty="0">
                <a:solidFill>
                  <a:schemeClr val="accent3">
                    <a:lumMod val="25000"/>
                  </a:schemeClr>
                </a:solidFill>
                <a:latin typeface="Abadi"/>
              </a:rPr>
              <a:t>that give the highest accuracy for each model</a:t>
            </a:r>
            <a:r>
              <a:rPr lang="en-US" sz="2100" dirty="0" smtClean="0">
                <a:solidFill>
                  <a:schemeClr val="accent3">
                    <a:lumMod val="25000"/>
                  </a:schemeClr>
                </a:solidFill>
                <a:latin typeface="Abadi"/>
              </a:rPr>
              <a:t>.</a:t>
            </a:r>
          </a:p>
          <a:p>
            <a:pPr lvl="1">
              <a:lnSpc>
                <a:spcPct val="120000"/>
              </a:lnSpc>
              <a:spcBef>
                <a:spcPts val="1400"/>
              </a:spcBef>
            </a:pPr>
            <a:r>
              <a:rPr lang="en-US" sz="2100" dirty="0" smtClean="0">
                <a:solidFill>
                  <a:schemeClr val="accent3">
                    <a:lumMod val="25000"/>
                  </a:schemeClr>
                </a:solidFill>
                <a:latin typeface="Abadi"/>
              </a:rPr>
              <a:t>The </a:t>
            </a:r>
            <a:r>
              <a:rPr lang="en-US" sz="2100" dirty="0">
                <a:solidFill>
                  <a:schemeClr val="accent3">
                    <a:lumMod val="25000"/>
                  </a:schemeClr>
                </a:solidFill>
                <a:latin typeface="Abadi"/>
              </a:rPr>
              <a:t>selection of the best model is done by selecting the highest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367923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717192"/>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data sets were collected </a:t>
            </a:r>
            <a:r>
              <a:rPr lang="en-US" sz="2200" dirty="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sing two different sources and techniques: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API request. For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data launch using a service provided for the enterprise.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Web Scraping. To request public data available in the web, where we can </a:t>
            </a:r>
            <a:r>
              <a:rPr lang="en-US" sz="2200" dirty="0">
                <a:solidFill>
                  <a:schemeClr val="accent3">
                    <a:lumMod val="25000"/>
                  </a:schemeClr>
                </a:solidFill>
                <a:latin typeface="Abadi" panose="020B0604020104020204" pitchFamily="34" charset="0"/>
              </a:rPr>
              <a:t>f</a:t>
            </a:r>
            <a:r>
              <a:rPr lang="en-US" sz="2200" dirty="0" smtClean="0">
                <a:solidFill>
                  <a:schemeClr val="accent3">
                    <a:lumMod val="25000"/>
                  </a:schemeClr>
                </a:solidFill>
                <a:latin typeface="Abadi" panose="020B0604020104020204" pitchFamily="34" charset="0"/>
              </a:rPr>
              <a:t>ind information about the rockets.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is executed a data extraction </a:t>
            </a:r>
            <a:r>
              <a:rPr lang="en-US" sz="2200" dirty="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sing the API public services for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This data is requested initially in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format and then transformed and filtered into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Code: </a:t>
            </a:r>
            <a:r>
              <a:rPr lang="en-US" sz="1800" dirty="0" smtClean="0">
                <a:solidFill>
                  <a:schemeClr val="accent3">
                    <a:lumMod val="25000"/>
                  </a:schemeClr>
                </a:solidFill>
                <a:latin typeface="Abadi" panose="020B0604020104020204" pitchFamily="34" charset="0"/>
                <a:hlinkClick r:id="rId3"/>
              </a:rPr>
              <a:t>https</a:t>
            </a:r>
            <a:r>
              <a:rPr lang="en-US" sz="1800" dirty="0">
                <a:solidFill>
                  <a:schemeClr val="accent3">
                    <a:lumMod val="25000"/>
                  </a:schemeClr>
                </a:solidFill>
                <a:latin typeface="Abadi" panose="020B0604020104020204" pitchFamily="34" charset="0"/>
                <a:hlinkClick r:id="rId3"/>
              </a:rPr>
              <a:t>://github.com/FabianPedreros/IBM-Data-Science-Capstone/blob/main/jupyter-labs-spacex-data-collection-api.ipynb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ángulo redondeado 7"/>
          <p:cNvSpPr/>
          <p:nvPr/>
        </p:nvSpPr>
        <p:spPr>
          <a:xfrm>
            <a:off x="7207031" y="2107136"/>
            <a:ext cx="2490281"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 Request and parse the </a:t>
            </a:r>
            <a:r>
              <a:rPr lang="en-US" b="1" dirty="0" err="1"/>
              <a:t>SpaceX</a:t>
            </a:r>
            <a:r>
              <a:rPr lang="en-US" b="1" dirty="0"/>
              <a:t> launch </a:t>
            </a:r>
            <a:r>
              <a:rPr lang="en-US" b="1" dirty="0" smtClean="0"/>
              <a:t>data</a:t>
            </a:r>
            <a:endParaRPr lang="en-US" dirty="0"/>
          </a:p>
        </p:txBody>
      </p:sp>
      <p:sp>
        <p:nvSpPr>
          <p:cNvPr id="9" name="Rectángulo redondeado 8"/>
          <p:cNvSpPr/>
          <p:nvPr/>
        </p:nvSpPr>
        <p:spPr>
          <a:xfrm>
            <a:off x="7237620" y="3382125"/>
            <a:ext cx="2429102"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Filter </a:t>
            </a:r>
            <a:r>
              <a:rPr lang="en-US" b="1" dirty="0" smtClean="0"/>
              <a:t>it to </a:t>
            </a:r>
            <a:r>
              <a:rPr lang="en-US" b="1" dirty="0"/>
              <a:t>only include `Falcon 9` </a:t>
            </a:r>
            <a:r>
              <a:rPr lang="en-US" b="1" dirty="0" smtClean="0"/>
              <a:t>launches</a:t>
            </a:r>
            <a:endParaRPr lang="en-US" dirty="0"/>
          </a:p>
        </p:txBody>
      </p:sp>
      <p:sp>
        <p:nvSpPr>
          <p:cNvPr id="10" name="Rectángulo redondeado 9"/>
          <p:cNvSpPr/>
          <p:nvPr/>
        </p:nvSpPr>
        <p:spPr>
          <a:xfrm>
            <a:off x="7237620" y="4810124"/>
            <a:ext cx="2429101" cy="8657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Deal </a:t>
            </a:r>
            <a:r>
              <a:rPr lang="en-US" b="1" dirty="0"/>
              <a:t>with Missing Values</a:t>
            </a:r>
            <a:endParaRPr lang="en-US" dirty="0"/>
          </a:p>
        </p:txBody>
      </p:sp>
      <p:cxnSp>
        <p:nvCxnSpPr>
          <p:cNvPr id="11" name="Conector recto de flecha 10"/>
          <p:cNvCxnSpPr>
            <a:stCxn id="8" idx="2"/>
            <a:endCxn id="9" idx="0"/>
          </p:cNvCxnSpPr>
          <p:nvPr/>
        </p:nvCxnSpPr>
        <p:spPr>
          <a:xfrm flipH="1">
            <a:off x="8452171" y="2972898"/>
            <a:ext cx="1" cy="409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ector recto de flecha 11"/>
          <p:cNvCxnSpPr>
            <a:stCxn id="9" idx="2"/>
            <a:endCxn id="10" idx="0"/>
          </p:cNvCxnSpPr>
          <p:nvPr/>
        </p:nvCxnSpPr>
        <p:spPr>
          <a:xfrm>
            <a:off x="8452171" y="4247887"/>
            <a:ext cx="0" cy="5622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purl.org/dc/elements/1.1/"/>
    <ds:schemaRef ds:uri="http://schemas.microsoft.com/office/2006/documentManagement/types"/>
    <ds:schemaRef ds:uri="http://purl.org/dc/terms/"/>
    <ds:schemaRef ds:uri="http://schemas.openxmlformats.org/package/2006/metadata/core-properties"/>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575</TotalTime>
  <Words>2290</Words>
  <Application>Microsoft Office PowerPoint</Application>
  <PresentationFormat>Panorámica</PresentationFormat>
  <Paragraphs>389</Paragraphs>
  <Slides>50</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Fabian Pedreros Camargo</cp:lastModifiedBy>
  <cp:revision>253</cp:revision>
  <dcterms:created xsi:type="dcterms:W3CDTF">2021-04-29T18:58:34Z</dcterms:created>
  <dcterms:modified xsi:type="dcterms:W3CDTF">2023-03-08T02:47:19Z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